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image/svg+xml" Extension="svg"/>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slide+xml" PartName="/ppt/slides/slide5.xml"/>
  <Override ContentType="application/vnd.openxmlformats-officedocument.presentationml.slide+xml" PartName="/ppt/slides/slide6.xml"/>
  <Override ContentType="application/vnd.openxmlformats-officedocument.presentationml.slide+xml" PartName="/ppt/slides/slide7.xml"/>
  <Override ContentType="application/vnd.openxmlformats-officedocument.presentationml.slide+xml" PartName="/ppt/slides/slide8.xml"/>
  <Override ContentType="application/vnd.openxmlformats-officedocument.presentationml.slide+xml" PartName="/ppt/slides/slide9.xml"/>
  <Override ContentType="application/vnd.openxmlformats-officedocument.presentationml.slide+xml" PartName="/ppt/slides/slide10.xml"/>
  <Override ContentType="application/vnd.openxmlformats-officedocument.presentationml.slide+xml" PartName="/ppt/slides/slide11.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6"/>
    <p:sldId id="257" r:id="rId7"/>
    <p:sldId id="258" r:id="rId8"/>
    <p:sldId id="259" r:id="rId9"/>
    <p:sldId id="260" r:id="rId10"/>
    <p:sldId id="261" r:id="rId11"/>
    <p:sldId id="262" r:id="rId12"/>
    <p:sldId id="263" r:id="rId13"/>
    <p:sldId id="264" r:id="rId14"/>
    <p:sldId id="265" r:id="rId15"/>
    <p:sldId id="266" r:id="rId16"/>
  </p:sldIdLst>
  <p:sldSz cx="18288000" cy="10287000"/>
  <p:notesSz cx="6858000" cy="9144000"/>
  <p:embeddedFontLst>
    <p:embeddedFont>
      <p:font typeface="Handy Casual" charset="1" panose="00000500000000000000"/>
      <p:regular r:id="rId17"/>
    </p:embeddedFont>
    <p:embeddedFont>
      <p:font typeface="IreneFlorentina" charset="1" panose="02000503000000000000"/>
      <p:regular r:id="rId1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slides/slide5.xml" Type="http://schemas.openxmlformats.org/officeDocument/2006/relationships/slide"/><Relationship Id="rId11" Target="slides/slide6.xml" Type="http://schemas.openxmlformats.org/officeDocument/2006/relationships/slide"/><Relationship Id="rId12" Target="slides/slide7.xml" Type="http://schemas.openxmlformats.org/officeDocument/2006/relationships/slide"/><Relationship Id="rId13" Target="slides/slide8.xml" Type="http://schemas.openxmlformats.org/officeDocument/2006/relationships/slide"/><Relationship Id="rId14" Target="slides/slide9.xml" Type="http://schemas.openxmlformats.org/officeDocument/2006/relationships/slide"/><Relationship Id="rId15" Target="slides/slide10.xml" Type="http://schemas.openxmlformats.org/officeDocument/2006/relationships/slide"/><Relationship Id="rId16" Target="slides/slide11.xml" Type="http://schemas.openxmlformats.org/officeDocument/2006/relationships/slide"/><Relationship Id="rId17" Target="fonts/font17.fntdata" Type="http://schemas.openxmlformats.org/officeDocument/2006/relationships/font"/><Relationship Id="rId18" Target="fonts/font18.fntdata" Type="http://schemas.openxmlformats.org/officeDocument/2006/relationships/font"/><Relationship Id="rId2" Target="presProps.xml" Type="http://schemas.openxmlformats.org/officeDocument/2006/relationships/presProps"/><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slides/slide4.xml" Type="http://schemas.openxmlformats.org/officeDocument/2006/relationships/slide"/></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9.png" Type="http://schemas.openxmlformats.org/officeDocument/2006/relationships/image"/><Relationship Id="rId11" Target="../media/image10.svg" Type="http://schemas.openxmlformats.org/officeDocument/2006/relationships/image"/><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png" Type="http://schemas.openxmlformats.org/officeDocument/2006/relationships/image"/><Relationship Id="rId6" Target="../media/image5.png" Type="http://schemas.openxmlformats.org/officeDocument/2006/relationships/image"/><Relationship Id="rId7" Target="../media/image6.png" Type="http://schemas.openxmlformats.org/officeDocument/2006/relationships/image"/><Relationship Id="rId8" Target="../media/image7.png" Type="http://schemas.openxmlformats.org/officeDocument/2006/relationships/image"/><Relationship Id="rId9" Target="../media/image8.sv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11.png" Type="http://schemas.openxmlformats.org/officeDocument/2006/relationships/image"/><Relationship Id="rId5" Target="../media/image12.png" Type="http://schemas.openxmlformats.org/officeDocument/2006/relationships/image"/><Relationship Id="rId6" Target="../media/image7.png" Type="http://schemas.openxmlformats.org/officeDocument/2006/relationships/image"/><Relationship Id="rId7" Target="../media/image8.svg" Type="http://schemas.openxmlformats.org/officeDocument/2006/relationships/image"/><Relationship Id="rId8" Target="../media/image9.png" Type="http://schemas.openxmlformats.org/officeDocument/2006/relationships/image"/><Relationship Id="rId9" Target="../media/image10.sv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13.png" Type="http://schemas.openxmlformats.org/officeDocument/2006/relationships/image"/><Relationship Id="rId5" Target="../media/image7.png" Type="http://schemas.openxmlformats.org/officeDocument/2006/relationships/image"/><Relationship Id="rId6" Target="../media/image8.svg" Type="http://schemas.openxmlformats.org/officeDocument/2006/relationships/image"/><Relationship Id="rId7" Target="../media/image9.png" Type="http://schemas.openxmlformats.org/officeDocument/2006/relationships/image"/><Relationship Id="rId8" Target="../media/image10.svg" Type="http://schemas.openxmlformats.org/officeDocument/2006/relationships/image"/></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14.png" Type="http://schemas.openxmlformats.org/officeDocument/2006/relationships/image"/><Relationship Id="rId5" Target="../media/image15.png" Type="http://schemas.openxmlformats.org/officeDocument/2006/relationships/image"/><Relationship Id="rId6" Target="../media/image7.png" Type="http://schemas.openxmlformats.org/officeDocument/2006/relationships/image"/><Relationship Id="rId7" Target="../media/image8.svg" Type="http://schemas.openxmlformats.org/officeDocument/2006/relationships/image"/><Relationship Id="rId8" Target="../media/image9.png" Type="http://schemas.openxmlformats.org/officeDocument/2006/relationships/image"/><Relationship Id="rId9" Target="../media/image10.svg" Type="http://schemas.openxmlformats.org/officeDocument/2006/relationships/image"/></Relationships>
</file>

<file path=ppt/slides/_rels/slide5.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7.png" Type="http://schemas.openxmlformats.org/officeDocument/2006/relationships/image"/><Relationship Id="rId5" Target="../media/image8.svg" Type="http://schemas.openxmlformats.org/officeDocument/2006/relationships/image"/><Relationship Id="rId6" Target="../media/image9.png" Type="http://schemas.openxmlformats.org/officeDocument/2006/relationships/image"/><Relationship Id="rId7" Target="../media/image10.svg" Type="http://schemas.openxmlformats.org/officeDocument/2006/relationships/image"/><Relationship Id="rId8" Target="../media/image3.png" Type="http://schemas.openxmlformats.org/officeDocument/2006/relationships/image"/><Relationship Id="rId9" Target="../media/image16.png" Type="http://schemas.openxmlformats.org/officeDocument/2006/relationships/image"/></Relationships>
</file>

<file path=ppt/slides/_rels/slide6.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7.png" Type="http://schemas.openxmlformats.org/officeDocument/2006/relationships/image"/><Relationship Id="rId5" Target="../media/image8.svg" Type="http://schemas.openxmlformats.org/officeDocument/2006/relationships/image"/><Relationship Id="rId6" Target="../media/image9.png" Type="http://schemas.openxmlformats.org/officeDocument/2006/relationships/image"/><Relationship Id="rId7" Target="../media/image10.svg" Type="http://schemas.openxmlformats.org/officeDocument/2006/relationships/image"/><Relationship Id="rId8" Target="../media/image17.png" Type="http://schemas.openxmlformats.org/officeDocument/2006/relationships/image"/><Relationship Id="rId9" Target="../media/image15.png" Type="http://schemas.openxmlformats.org/officeDocument/2006/relationships/image"/></Relationships>
</file>

<file path=ppt/slides/_rels/slide7.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7.png" Type="http://schemas.openxmlformats.org/officeDocument/2006/relationships/image"/><Relationship Id="rId5" Target="../media/image8.svg" Type="http://schemas.openxmlformats.org/officeDocument/2006/relationships/image"/><Relationship Id="rId6" Target="../media/image9.png" Type="http://schemas.openxmlformats.org/officeDocument/2006/relationships/image"/><Relationship Id="rId7" Target="../media/image10.svg" Type="http://schemas.openxmlformats.org/officeDocument/2006/relationships/image"/><Relationship Id="rId8" Target="../media/image18.png" Type="http://schemas.openxmlformats.org/officeDocument/2006/relationships/image"/></Relationships>
</file>

<file path=ppt/slides/_rels/slide8.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7.png" Type="http://schemas.openxmlformats.org/officeDocument/2006/relationships/image"/><Relationship Id="rId5" Target="../media/image8.svg" Type="http://schemas.openxmlformats.org/officeDocument/2006/relationships/image"/><Relationship Id="rId6" Target="../media/image9.png" Type="http://schemas.openxmlformats.org/officeDocument/2006/relationships/image"/><Relationship Id="rId7" Target="../media/image10.svg" Type="http://schemas.openxmlformats.org/officeDocument/2006/relationships/image"/><Relationship Id="rId8" Target="../media/image19.png" Type="http://schemas.openxmlformats.org/officeDocument/2006/relationships/image"/><Relationship Id="rId9" Target="../media/image12.png" Type="http://schemas.openxmlformats.org/officeDocument/2006/relationships/image"/></Relationships>
</file>

<file path=ppt/slides/_rels/slide9.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7.png" Type="http://schemas.openxmlformats.org/officeDocument/2006/relationships/image"/><Relationship Id="rId5" Target="../media/image8.svg" Type="http://schemas.openxmlformats.org/officeDocument/2006/relationships/image"/><Relationship Id="rId6" Target="../media/image9.png" Type="http://schemas.openxmlformats.org/officeDocument/2006/relationships/image"/><Relationship Id="rId7" Target="../media/image10.svg" Type="http://schemas.openxmlformats.org/officeDocument/2006/relationships/image"/><Relationship Id="rId8" Target="../media/image6.png" Type="http://schemas.openxmlformats.org/officeDocument/2006/relationships/image"/><Relationship Id="rId9" Target="../media/image20.png" Type="http://schemas.openxmlformats.org/officeDocument/2006/relationships/image"/></Relationships>
</file>

<file path=ppt/slides/_rels/slide10.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7.png" Type="http://schemas.openxmlformats.org/officeDocument/2006/relationships/image"/><Relationship Id="rId5" Target="../media/image8.svg" Type="http://schemas.openxmlformats.org/officeDocument/2006/relationships/image"/><Relationship Id="rId6" Target="../media/image9.png" Type="http://schemas.openxmlformats.org/officeDocument/2006/relationships/image"/><Relationship Id="rId7" Target="../media/image10.svg" Type="http://schemas.openxmlformats.org/officeDocument/2006/relationships/image"/><Relationship Id="rId8" Target="../media/image21.png" Type="http://schemas.openxmlformats.org/officeDocument/2006/relationships/image"/><Relationship Id="rId9" Target="../media/image22.png" Type="http://schemas.openxmlformats.org/officeDocument/2006/relationships/image"/></Relationships>
</file>

<file path=ppt/slides/_rels/slide1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11.png" Type="http://schemas.openxmlformats.org/officeDocument/2006/relationships/image"/><Relationship Id="rId5" Target="../media/image12.png" Type="http://schemas.openxmlformats.org/officeDocument/2006/relationships/image"/><Relationship Id="rId6" Target="../media/image7.png" Type="http://schemas.openxmlformats.org/officeDocument/2006/relationships/image"/><Relationship Id="rId7" Target="../media/image8.svg" Type="http://schemas.openxmlformats.org/officeDocument/2006/relationships/image"/><Relationship Id="rId8" Target="../media/image9.png" Type="http://schemas.openxmlformats.org/officeDocument/2006/relationships/image"/><Relationship Id="rId9" Target="../media/image10.sv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273845" y="-4274345"/>
            <a:ext cx="18835690" cy="18835690"/>
          </a:xfrm>
          <a:custGeom>
            <a:avLst/>
            <a:gdLst/>
            <a:ahLst/>
            <a:cxnLst/>
            <a:rect r="r" b="b" t="t" l="l"/>
            <a:pathLst>
              <a:path h="18835690" w="18835690">
                <a:moveTo>
                  <a:pt x="0" y="0"/>
                </a:moveTo>
                <a:lnTo>
                  <a:pt x="18835690" y="0"/>
                </a:lnTo>
                <a:lnTo>
                  <a:pt x="18835690" y="18835690"/>
                </a:lnTo>
                <a:lnTo>
                  <a:pt x="0" y="18835690"/>
                </a:lnTo>
                <a:lnTo>
                  <a:pt x="0" y="0"/>
                </a:lnTo>
                <a:close/>
              </a:path>
            </a:pathLst>
          </a:custGeom>
          <a:blipFill>
            <a:blip r:embed="rId2">
              <a:alphaModFix amt="32999"/>
              <a:extLst>
                <a:ext uri="{96DAC541-7B7A-43D3-8B79-37D633B846F1}">
                  <asvg:svgBlip xmlns:asvg="http://schemas.microsoft.com/office/drawing/2016/SVG/main" r:embed="rId3"/>
                </a:ext>
              </a:extLst>
            </a:blip>
            <a:stretch>
              <a:fillRect l="0" t="0" r="0" b="0"/>
            </a:stretch>
          </a:blipFill>
        </p:spPr>
      </p:sp>
      <p:sp>
        <p:nvSpPr>
          <p:cNvPr name="TextBox 3" id="3"/>
          <p:cNvSpPr txBox="true"/>
          <p:nvPr/>
        </p:nvSpPr>
        <p:spPr>
          <a:xfrm rot="0">
            <a:off x="4988089" y="2435304"/>
            <a:ext cx="8311823" cy="3816861"/>
          </a:xfrm>
          <a:prstGeom prst="rect">
            <a:avLst/>
          </a:prstGeom>
        </p:spPr>
        <p:txBody>
          <a:bodyPr anchor="t" rtlCol="false" tIns="0" lIns="0" bIns="0" rIns="0">
            <a:spAutoFit/>
          </a:bodyPr>
          <a:lstStyle/>
          <a:p>
            <a:pPr algn="ctr">
              <a:lnSpc>
                <a:spcPts val="14877"/>
              </a:lnSpc>
            </a:pPr>
            <a:r>
              <a:rPr lang="en-US" sz="13283" spc="743">
                <a:solidFill>
                  <a:srgbClr val="233A67"/>
                </a:solidFill>
                <a:latin typeface="Handy Casual"/>
                <a:ea typeface="Handy Casual"/>
                <a:cs typeface="Handy Casual"/>
                <a:sym typeface="Handy Casual"/>
              </a:rPr>
              <a:t>Pengelolaan LIMBAH OBAT</a:t>
            </a:r>
          </a:p>
        </p:txBody>
      </p:sp>
      <p:sp>
        <p:nvSpPr>
          <p:cNvPr name="Freeform 4" id="4"/>
          <p:cNvSpPr/>
          <p:nvPr/>
        </p:nvSpPr>
        <p:spPr>
          <a:xfrm flipH="false" flipV="false" rot="952981">
            <a:off x="14727497" y="5872788"/>
            <a:ext cx="2922343" cy="5071311"/>
          </a:xfrm>
          <a:custGeom>
            <a:avLst/>
            <a:gdLst/>
            <a:ahLst/>
            <a:cxnLst/>
            <a:rect r="r" b="b" t="t" l="l"/>
            <a:pathLst>
              <a:path h="5071311" w="2922343">
                <a:moveTo>
                  <a:pt x="0" y="0"/>
                </a:moveTo>
                <a:lnTo>
                  <a:pt x="2922343" y="0"/>
                </a:lnTo>
                <a:lnTo>
                  <a:pt x="2922343" y="5071311"/>
                </a:lnTo>
                <a:lnTo>
                  <a:pt x="0" y="5071311"/>
                </a:lnTo>
                <a:lnTo>
                  <a:pt x="0" y="0"/>
                </a:lnTo>
                <a:close/>
              </a:path>
            </a:pathLst>
          </a:custGeom>
          <a:blipFill>
            <a:blip r:embed="rId4"/>
            <a:stretch>
              <a:fillRect l="0" t="0" r="0" b="0"/>
            </a:stretch>
          </a:blipFill>
        </p:spPr>
      </p:sp>
      <p:sp>
        <p:nvSpPr>
          <p:cNvPr name="Freeform 5" id="5"/>
          <p:cNvSpPr/>
          <p:nvPr/>
        </p:nvSpPr>
        <p:spPr>
          <a:xfrm flipH="false" flipV="false" rot="-1078977">
            <a:off x="1053113" y="6188783"/>
            <a:ext cx="3659533" cy="4691709"/>
          </a:xfrm>
          <a:custGeom>
            <a:avLst/>
            <a:gdLst/>
            <a:ahLst/>
            <a:cxnLst/>
            <a:rect r="r" b="b" t="t" l="l"/>
            <a:pathLst>
              <a:path h="4691709" w="3659533">
                <a:moveTo>
                  <a:pt x="0" y="0"/>
                </a:moveTo>
                <a:lnTo>
                  <a:pt x="3659533" y="0"/>
                </a:lnTo>
                <a:lnTo>
                  <a:pt x="3659533" y="4691710"/>
                </a:lnTo>
                <a:lnTo>
                  <a:pt x="0" y="4691710"/>
                </a:lnTo>
                <a:lnTo>
                  <a:pt x="0" y="0"/>
                </a:lnTo>
                <a:close/>
              </a:path>
            </a:pathLst>
          </a:custGeom>
          <a:blipFill>
            <a:blip r:embed="rId5"/>
            <a:stretch>
              <a:fillRect l="0" t="0" r="0" b="0"/>
            </a:stretch>
          </a:blipFill>
        </p:spPr>
      </p:sp>
      <p:sp>
        <p:nvSpPr>
          <p:cNvPr name="Freeform 6" id="6"/>
          <p:cNvSpPr/>
          <p:nvPr/>
        </p:nvSpPr>
        <p:spPr>
          <a:xfrm flipH="false" flipV="false" rot="5912419">
            <a:off x="3465527" y="-1096117"/>
            <a:ext cx="2666646" cy="4249635"/>
          </a:xfrm>
          <a:custGeom>
            <a:avLst/>
            <a:gdLst/>
            <a:ahLst/>
            <a:cxnLst/>
            <a:rect r="r" b="b" t="t" l="l"/>
            <a:pathLst>
              <a:path h="4249635" w="2666646">
                <a:moveTo>
                  <a:pt x="0" y="0"/>
                </a:moveTo>
                <a:lnTo>
                  <a:pt x="2666645" y="0"/>
                </a:lnTo>
                <a:lnTo>
                  <a:pt x="2666645" y="4249634"/>
                </a:lnTo>
                <a:lnTo>
                  <a:pt x="0" y="4249634"/>
                </a:lnTo>
                <a:lnTo>
                  <a:pt x="0" y="0"/>
                </a:lnTo>
                <a:close/>
              </a:path>
            </a:pathLst>
          </a:custGeom>
          <a:blipFill>
            <a:blip r:embed="rId6"/>
            <a:stretch>
              <a:fillRect l="0" t="0" r="0" b="0"/>
            </a:stretch>
          </a:blipFill>
        </p:spPr>
      </p:sp>
      <p:sp>
        <p:nvSpPr>
          <p:cNvPr name="Freeform 7" id="7"/>
          <p:cNvSpPr/>
          <p:nvPr/>
        </p:nvSpPr>
        <p:spPr>
          <a:xfrm flipH="false" flipV="false" rot="0">
            <a:off x="14174193" y="-915656"/>
            <a:ext cx="3485258" cy="3888712"/>
          </a:xfrm>
          <a:custGeom>
            <a:avLst/>
            <a:gdLst/>
            <a:ahLst/>
            <a:cxnLst/>
            <a:rect r="r" b="b" t="t" l="l"/>
            <a:pathLst>
              <a:path h="3888712" w="3485258">
                <a:moveTo>
                  <a:pt x="0" y="0"/>
                </a:moveTo>
                <a:lnTo>
                  <a:pt x="3485258" y="0"/>
                </a:lnTo>
                <a:lnTo>
                  <a:pt x="3485258" y="3888712"/>
                </a:lnTo>
                <a:lnTo>
                  <a:pt x="0" y="3888712"/>
                </a:lnTo>
                <a:lnTo>
                  <a:pt x="0" y="0"/>
                </a:lnTo>
                <a:close/>
              </a:path>
            </a:pathLst>
          </a:custGeom>
          <a:blipFill>
            <a:blip r:embed="rId7"/>
            <a:stretch>
              <a:fillRect l="0" t="0" r="0" b="0"/>
            </a:stretch>
          </a:blipFill>
        </p:spPr>
      </p:sp>
      <p:grpSp>
        <p:nvGrpSpPr>
          <p:cNvPr name="Group 8" id="8"/>
          <p:cNvGrpSpPr/>
          <p:nvPr/>
        </p:nvGrpSpPr>
        <p:grpSpPr>
          <a:xfrm rot="0">
            <a:off x="5599704" y="6091194"/>
            <a:ext cx="7088593" cy="965869"/>
            <a:chOff x="0" y="0"/>
            <a:chExt cx="1866955" cy="254385"/>
          </a:xfrm>
        </p:grpSpPr>
        <p:sp>
          <p:nvSpPr>
            <p:cNvPr name="Freeform 9" id="9"/>
            <p:cNvSpPr/>
            <p:nvPr/>
          </p:nvSpPr>
          <p:spPr>
            <a:xfrm flipH="false" flipV="false" rot="0">
              <a:off x="0" y="0"/>
              <a:ext cx="1866954" cy="254385"/>
            </a:xfrm>
            <a:custGeom>
              <a:avLst/>
              <a:gdLst/>
              <a:ahLst/>
              <a:cxnLst/>
              <a:rect r="r" b="b" t="t" l="l"/>
              <a:pathLst>
                <a:path h="254385" w="1866954">
                  <a:moveTo>
                    <a:pt x="0" y="0"/>
                  </a:moveTo>
                  <a:lnTo>
                    <a:pt x="1866954" y="0"/>
                  </a:lnTo>
                  <a:lnTo>
                    <a:pt x="1866954" y="254385"/>
                  </a:lnTo>
                  <a:lnTo>
                    <a:pt x="0" y="254385"/>
                  </a:lnTo>
                  <a:close/>
                </a:path>
              </a:pathLst>
            </a:custGeom>
            <a:solidFill>
              <a:srgbClr val="FFFFFF"/>
            </a:solidFill>
          </p:spPr>
        </p:sp>
        <p:sp>
          <p:nvSpPr>
            <p:cNvPr name="TextBox 10" id="10"/>
            <p:cNvSpPr txBox="true"/>
            <p:nvPr/>
          </p:nvSpPr>
          <p:spPr>
            <a:xfrm>
              <a:off x="0" y="-47625"/>
              <a:ext cx="1866955" cy="302010"/>
            </a:xfrm>
            <a:prstGeom prst="rect">
              <a:avLst/>
            </a:prstGeom>
          </p:spPr>
          <p:txBody>
            <a:bodyPr anchor="ctr" rtlCol="false" tIns="50800" lIns="50800" bIns="50800" rIns="50800"/>
            <a:lstStyle/>
            <a:p>
              <a:pPr algn="ctr">
                <a:lnSpc>
                  <a:spcPts val="2659"/>
                </a:lnSpc>
              </a:pPr>
            </a:p>
          </p:txBody>
        </p:sp>
      </p:grpSp>
      <p:sp>
        <p:nvSpPr>
          <p:cNvPr name="TextBox 11" id="11"/>
          <p:cNvSpPr txBox="true"/>
          <p:nvPr/>
        </p:nvSpPr>
        <p:spPr>
          <a:xfrm rot="0">
            <a:off x="5572183" y="6188366"/>
            <a:ext cx="7143635" cy="1428750"/>
          </a:xfrm>
          <a:prstGeom prst="rect">
            <a:avLst/>
          </a:prstGeom>
        </p:spPr>
        <p:txBody>
          <a:bodyPr anchor="t" rtlCol="false" tIns="0" lIns="0" bIns="0" rIns="0">
            <a:spAutoFit/>
          </a:bodyPr>
          <a:lstStyle/>
          <a:p>
            <a:pPr algn="ctr">
              <a:lnSpc>
                <a:spcPts val="5523"/>
              </a:lnSpc>
            </a:pPr>
            <a:r>
              <a:rPr lang="en-US" sz="4602">
                <a:solidFill>
                  <a:srgbClr val="233A67"/>
                </a:solidFill>
                <a:latin typeface="IreneFlorentina"/>
                <a:ea typeface="IreneFlorentina"/>
                <a:cs typeface="IreneFlorentina"/>
                <a:sym typeface="IreneFlorentina"/>
              </a:rPr>
              <a:t>KKN TALAGASARI UBPK 2026</a:t>
            </a:r>
          </a:p>
        </p:txBody>
      </p:sp>
      <p:sp>
        <p:nvSpPr>
          <p:cNvPr name="Freeform 12" id="12"/>
          <p:cNvSpPr/>
          <p:nvPr/>
        </p:nvSpPr>
        <p:spPr>
          <a:xfrm flipH="false" flipV="false" rot="0">
            <a:off x="10706651" y="1028700"/>
            <a:ext cx="1551728" cy="1390736"/>
          </a:xfrm>
          <a:custGeom>
            <a:avLst/>
            <a:gdLst/>
            <a:ahLst/>
            <a:cxnLst/>
            <a:rect r="r" b="b" t="t" l="l"/>
            <a:pathLst>
              <a:path h="1390736" w="1551728">
                <a:moveTo>
                  <a:pt x="0" y="0"/>
                </a:moveTo>
                <a:lnTo>
                  <a:pt x="1551728" y="0"/>
                </a:lnTo>
                <a:lnTo>
                  <a:pt x="1551728" y="1390736"/>
                </a:lnTo>
                <a:lnTo>
                  <a:pt x="0" y="1390736"/>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Freeform 13" id="13"/>
          <p:cNvSpPr/>
          <p:nvPr/>
        </p:nvSpPr>
        <p:spPr>
          <a:xfrm flipH="false" flipV="false" rot="0">
            <a:off x="7355561" y="8177077"/>
            <a:ext cx="1551728" cy="1390736"/>
          </a:xfrm>
          <a:custGeom>
            <a:avLst/>
            <a:gdLst/>
            <a:ahLst/>
            <a:cxnLst/>
            <a:rect r="r" b="b" t="t" l="l"/>
            <a:pathLst>
              <a:path h="1390736" w="1551728">
                <a:moveTo>
                  <a:pt x="0" y="0"/>
                </a:moveTo>
                <a:lnTo>
                  <a:pt x="1551727" y="0"/>
                </a:lnTo>
                <a:lnTo>
                  <a:pt x="1551727" y="1390736"/>
                </a:lnTo>
                <a:lnTo>
                  <a:pt x="0" y="1390736"/>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Freeform 14" id="14"/>
          <p:cNvSpPr/>
          <p:nvPr/>
        </p:nvSpPr>
        <p:spPr>
          <a:xfrm flipH="false" flipV="false" rot="0">
            <a:off x="12715817" y="7330960"/>
            <a:ext cx="1079515" cy="1231972"/>
          </a:xfrm>
          <a:custGeom>
            <a:avLst/>
            <a:gdLst/>
            <a:ahLst/>
            <a:cxnLst/>
            <a:rect r="r" b="b" t="t" l="l"/>
            <a:pathLst>
              <a:path h="1231972" w="1079515">
                <a:moveTo>
                  <a:pt x="0" y="0"/>
                </a:moveTo>
                <a:lnTo>
                  <a:pt x="1079516" y="0"/>
                </a:lnTo>
                <a:lnTo>
                  <a:pt x="1079516" y="1231972"/>
                </a:lnTo>
                <a:lnTo>
                  <a:pt x="0" y="1231972"/>
                </a:lnTo>
                <a:lnTo>
                  <a:pt x="0" y="0"/>
                </a:lnTo>
                <a:close/>
              </a:path>
            </a:pathLst>
          </a:custGeom>
          <a:blipFill>
            <a:blip r:embed="rId10">
              <a:extLst>
                <a:ext uri="{96DAC541-7B7A-43D3-8B79-37D633B846F1}">
                  <asvg:svgBlip xmlns:asvg="http://schemas.microsoft.com/office/drawing/2016/SVG/main" r:embed="rId11"/>
                </a:ext>
              </a:extLst>
            </a:blip>
            <a:stretch>
              <a:fillRect l="0" t="0" r="0" b="0"/>
            </a:stretch>
          </a:blipFill>
        </p:spPr>
      </p:sp>
      <p:sp>
        <p:nvSpPr>
          <p:cNvPr name="Freeform 15" id="15"/>
          <p:cNvSpPr/>
          <p:nvPr/>
        </p:nvSpPr>
        <p:spPr>
          <a:xfrm flipH="false" flipV="false" rot="0">
            <a:off x="1803364" y="1724068"/>
            <a:ext cx="1079515" cy="1231972"/>
          </a:xfrm>
          <a:custGeom>
            <a:avLst/>
            <a:gdLst/>
            <a:ahLst/>
            <a:cxnLst/>
            <a:rect r="r" b="b" t="t" l="l"/>
            <a:pathLst>
              <a:path h="1231972" w="1079515">
                <a:moveTo>
                  <a:pt x="0" y="0"/>
                </a:moveTo>
                <a:lnTo>
                  <a:pt x="1079515" y="0"/>
                </a:lnTo>
                <a:lnTo>
                  <a:pt x="1079515" y="1231972"/>
                </a:lnTo>
                <a:lnTo>
                  <a:pt x="0" y="1231972"/>
                </a:lnTo>
                <a:lnTo>
                  <a:pt x="0" y="0"/>
                </a:lnTo>
                <a:close/>
              </a:path>
            </a:pathLst>
          </a:custGeom>
          <a:blipFill>
            <a:blip r:embed="rId10">
              <a:extLst>
                <a:ext uri="{96DAC541-7B7A-43D3-8B79-37D633B846F1}">
                  <asvg:svgBlip xmlns:asvg="http://schemas.microsoft.com/office/drawing/2016/SVG/main" r:embed="rId11"/>
                </a:ext>
              </a:extLst>
            </a:blip>
            <a:stretch>
              <a:fillRect l="0" t="0" r="0" b="0"/>
            </a:stretch>
          </a:blipFill>
        </p:spPr>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273845" y="-4274345"/>
            <a:ext cx="18835690" cy="18835690"/>
          </a:xfrm>
          <a:custGeom>
            <a:avLst/>
            <a:gdLst/>
            <a:ahLst/>
            <a:cxnLst/>
            <a:rect r="r" b="b" t="t" l="l"/>
            <a:pathLst>
              <a:path h="18835690" w="18835690">
                <a:moveTo>
                  <a:pt x="0" y="0"/>
                </a:moveTo>
                <a:lnTo>
                  <a:pt x="18835690" y="0"/>
                </a:lnTo>
                <a:lnTo>
                  <a:pt x="18835690" y="18835690"/>
                </a:lnTo>
                <a:lnTo>
                  <a:pt x="0" y="18835690"/>
                </a:lnTo>
                <a:lnTo>
                  <a:pt x="0" y="0"/>
                </a:lnTo>
                <a:close/>
              </a:path>
            </a:pathLst>
          </a:custGeom>
          <a:blipFill>
            <a:blip r:embed="rId2">
              <a:alphaModFix amt="32999"/>
              <a:extLst>
                <a:ext uri="{96DAC541-7B7A-43D3-8B79-37D633B846F1}">
                  <asvg:svgBlip xmlns:asvg="http://schemas.microsoft.com/office/drawing/2016/SVG/main" r:embed="rId3"/>
                </a:ext>
              </a:extLst>
            </a:blip>
            <a:stretch>
              <a:fillRect l="0" t="0" r="0" b="0"/>
            </a:stretch>
          </a:blipFill>
          <a:ln cap="sq">
            <a:noFill/>
            <a:prstDash val="solid"/>
            <a:miter/>
          </a:ln>
        </p:spPr>
      </p:sp>
      <p:sp>
        <p:nvSpPr>
          <p:cNvPr name="TextBox 3" id="3"/>
          <p:cNvSpPr txBox="true"/>
          <p:nvPr/>
        </p:nvSpPr>
        <p:spPr>
          <a:xfrm rot="0">
            <a:off x="2634543" y="2112332"/>
            <a:ext cx="13018913" cy="6338703"/>
          </a:xfrm>
          <a:prstGeom prst="rect">
            <a:avLst/>
          </a:prstGeom>
        </p:spPr>
        <p:txBody>
          <a:bodyPr anchor="t" rtlCol="false" tIns="0" lIns="0" bIns="0" rIns="0">
            <a:spAutoFit/>
          </a:bodyPr>
          <a:lstStyle/>
          <a:p>
            <a:pPr algn="ctr">
              <a:lnSpc>
                <a:spcPts val="12040"/>
              </a:lnSpc>
            </a:pPr>
            <a:r>
              <a:rPr lang="en-US" sz="15842" spc="459">
                <a:solidFill>
                  <a:srgbClr val="233A67"/>
                </a:solidFill>
                <a:latin typeface="Handy Casual"/>
                <a:ea typeface="Handy Casual"/>
                <a:cs typeface="Handy Casual"/>
                <a:sym typeface="Handy Casual"/>
              </a:rPr>
              <a:t>BAGAIMANA CARA MEMBUANG OBAT YANG SUDAH EXPIRED?</a:t>
            </a:r>
          </a:p>
        </p:txBody>
      </p:sp>
      <p:sp>
        <p:nvSpPr>
          <p:cNvPr name="Freeform 4" id="4"/>
          <p:cNvSpPr/>
          <p:nvPr/>
        </p:nvSpPr>
        <p:spPr>
          <a:xfrm flipH="false" flipV="false" rot="0">
            <a:off x="13893177" y="3160925"/>
            <a:ext cx="3727594" cy="5512154"/>
          </a:xfrm>
          <a:custGeom>
            <a:avLst/>
            <a:gdLst/>
            <a:ahLst/>
            <a:cxnLst/>
            <a:rect r="r" b="b" t="t" l="l"/>
            <a:pathLst>
              <a:path h="5512154" w="3727594">
                <a:moveTo>
                  <a:pt x="0" y="0"/>
                </a:moveTo>
                <a:lnTo>
                  <a:pt x="3727594" y="0"/>
                </a:lnTo>
                <a:lnTo>
                  <a:pt x="3727594" y="5512154"/>
                </a:lnTo>
                <a:lnTo>
                  <a:pt x="0" y="5512154"/>
                </a:lnTo>
                <a:lnTo>
                  <a:pt x="0" y="0"/>
                </a:lnTo>
                <a:close/>
              </a:path>
            </a:pathLst>
          </a:custGeom>
          <a:blipFill>
            <a:blip r:embed="rId4"/>
            <a:stretch>
              <a:fillRect l="0" t="0" r="0" b="0"/>
            </a:stretch>
          </a:blipFill>
        </p:spPr>
      </p:sp>
      <p:sp>
        <p:nvSpPr>
          <p:cNvPr name="Freeform 5" id="5"/>
          <p:cNvSpPr/>
          <p:nvPr/>
        </p:nvSpPr>
        <p:spPr>
          <a:xfrm flipH="false" flipV="false" rot="-1308323">
            <a:off x="376858" y="3277834"/>
            <a:ext cx="3265970" cy="5278336"/>
          </a:xfrm>
          <a:custGeom>
            <a:avLst/>
            <a:gdLst/>
            <a:ahLst/>
            <a:cxnLst/>
            <a:rect r="r" b="b" t="t" l="l"/>
            <a:pathLst>
              <a:path h="5278336" w="3265970">
                <a:moveTo>
                  <a:pt x="0" y="0"/>
                </a:moveTo>
                <a:lnTo>
                  <a:pt x="3265970" y="0"/>
                </a:lnTo>
                <a:lnTo>
                  <a:pt x="3265970" y="5278336"/>
                </a:lnTo>
                <a:lnTo>
                  <a:pt x="0" y="5278336"/>
                </a:lnTo>
                <a:lnTo>
                  <a:pt x="0" y="0"/>
                </a:lnTo>
                <a:close/>
              </a:path>
            </a:pathLst>
          </a:custGeom>
          <a:blipFill>
            <a:blip r:embed="rId5"/>
            <a:stretch>
              <a:fillRect l="0" t="0" r="0" b="0"/>
            </a:stretch>
          </a:blipFill>
        </p:spPr>
      </p:sp>
      <p:sp>
        <p:nvSpPr>
          <p:cNvPr name="Freeform 6" id="6"/>
          <p:cNvSpPr/>
          <p:nvPr/>
        </p:nvSpPr>
        <p:spPr>
          <a:xfrm flipH="false" flipV="false" rot="0">
            <a:off x="2381239" y="869936"/>
            <a:ext cx="1551728" cy="1390736"/>
          </a:xfrm>
          <a:custGeom>
            <a:avLst/>
            <a:gdLst/>
            <a:ahLst/>
            <a:cxnLst/>
            <a:rect r="r" b="b" t="t" l="l"/>
            <a:pathLst>
              <a:path h="1390736" w="1551728">
                <a:moveTo>
                  <a:pt x="0" y="0"/>
                </a:moveTo>
                <a:lnTo>
                  <a:pt x="1551728" y="0"/>
                </a:lnTo>
                <a:lnTo>
                  <a:pt x="1551728" y="1390736"/>
                </a:lnTo>
                <a:lnTo>
                  <a:pt x="0" y="1390736"/>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7" id="7"/>
          <p:cNvSpPr/>
          <p:nvPr/>
        </p:nvSpPr>
        <p:spPr>
          <a:xfrm flipH="false" flipV="false" rot="0">
            <a:off x="15653457" y="8642314"/>
            <a:ext cx="1079515" cy="1231972"/>
          </a:xfrm>
          <a:custGeom>
            <a:avLst/>
            <a:gdLst/>
            <a:ahLst/>
            <a:cxnLst/>
            <a:rect r="r" b="b" t="t" l="l"/>
            <a:pathLst>
              <a:path h="1231972" w="1079515">
                <a:moveTo>
                  <a:pt x="0" y="0"/>
                </a:moveTo>
                <a:lnTo>
                  <a:pt x="1079515" y="0"/>
                </a:lnTo>
                <a:lnTo>
                  <a:pt x="1079515" y="1231972"/>
                </a:lnTo>
                <a:lnTo>
                  <a:pt x="0" y="1231972"/>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273845" y="-4274345"/>
            <a:ext cx="18835690" cy="18835690"/>
          </a:xfrm>
          <a:custGeom>
            <a:avLst/>
            <a:gdLst/>
            <a:ahLst/>
            <a:cxnLst/>
            <a:rect r="r" b="b" t="t" l="l"/>
            <a:pathLst>
              <a:path h="18835690" w="18835690">
                <a:moveTo>
                  <a:pt x="0" y="0"/>
                </a:moveTo>
                <a:lnTo>
                  <a:pt x="18835690" y="0"/>
                </a:lnTo>
                <a:lnTo>
                  <a:pt x="18835690" y="18835690"/>
                </a:lnTo>
                <a:lnTo>
                  <a:pt x="0" y="18835690"/>
                </a:lnTo>
                <a:lnTo>
                  <a:pt x="0" y="0"/>
                </a:lnTo>
                <a:close/>
              </a:path>
            </a:pathLst>
          </a:custGeom>
          <a:blipFill>
            <a:blip r:embed="rId2">
              <a:alphaModFix amt="32999"/>
              <a:extLst>
                <a:ext uri="{96DAC541-7B7A-43D3-8B79-37D633B846F1}">
                  <asvg:svgBlip xmlns:asvg="http://schemas.microsoft.com/office/drawing/2016/SVG/main" r:embed="rId3"/>
                </a:ext>
              </a:extLst>
            </a:blip>
            <a:stretch>
              <a:fillRect l="0" t="0" r="0" b="0"/>
            </a:stretch>
          </a:blipFill>
          <a:ln cap="sq">
            <a:noFill/>
            <a:prstDash val="solid"/>
            <a:miter/>
          </a:ln>
        </p:spPr>
      </p:sp>
      <p:sp>
        <p:nvSpPr>
          <p:cNvPr name="TextBox 3" id="3"/>
          <p:cNvSpPr txBox="true"/>
          <p:nvPr/>
        </p:nvSpPr>
        <p:spPr>
          <a:xfrm rot="0">
            <a:off x="2634543" y="1559814"/>
            <a:ext cx="13018913" cy="1755734"/>
          </a:xfrm>
          <a:prstGeom prst="rect">
            <a:avLst/>
          </a:prstGeom>
        </p:spPr>
        <p:txBody>
          <a:bodyPr anchor="t" rtlCol="false" tIns="0" lIns="0" bIns="0" rIns="0">
            <a:spAutoFit/>
          </a:bodyPr>
          <a:lstStyle/>
          <a:p>
            <a:pPr algn="ctr">
              <a:lnSpc>
                <a:spcPts val="12040"/>
              </a:lnSpc>
            </a:pPr>
            <a:r>
              <a:rPr lang="en-US" sz="15842" spc="459">
                <a:solidFill>
                  <a:srgbClr val="233A67"/>
                </a:solidFill>
                <a:latin typeface="Handy Casual"/>
                <a:ea typeface="Handy Casual"/>
                <a:cs typeface="Handy Casual"/>
                <a:sym typeface="Handy Casual"/>
              </a:rPr>
              <a:t>ED dan BUD</a:t>
            </a:r>
          </a:p>
        </p:txBody>
      </p:sp>
      <p:grpSp>
        <p:nvGrpSpPr>
          <p:cNvPr name="Group 4" id="4"/>
          <p:cNvGrpSpPr/>
          <p:nvPr/>
        </p:nvGrpSpPr>
        <p:grpSpPr>
          <a:xfrm rot="0">
            <a:off x="2455497" y="5143500"/>
            <a:ext cx="7246675" cy="3825678"/>
            <a:chOff x="0" y="0"/>
            <a:chExt cx="1908589" cy="1007586"/>
          </a:xfrm>
        </p:grpSpPr>
        <p:sp>
          <p:nvSpPr>
            <p:cNvPr name="Freeform 5" id="5"/>
            <p:cNvSpPr/>
            <p:nvPr/>
          </p:nvSpPr>
          <p:spPr>
            <a:xfrm flipH="false" flipV="false" rot="0">
              <a:off x="0" y="0"/>
              <a:ext cx="1908589" cy="1007586"/>
            </a:xfrm>
            <a:custGeom>
              <a:avLst/>
              <a:gdLst/>
              <a:ahLst/>
              <a:cxnLst/>
              <a:rect r="r" b="b" t="t" l="l"/>
              <a:pathLst>
                <a:path h="1007586" w="1908589">
                  <a:moveTo>
                    <a:pt x="0" y="0"/>
                  </a:moveTo>
                  <a:lnTo>
                    <a:pt x="1908589" y="0"/>
                  </a:lnTo>
                  <a:lnTo>
                    <a:pt x="1908589" y="1007586"/>
                  </a:lnTo>
                  <a:lnTo>
                    <a:pt x="0" y="1007586"/>
                  </a:lnTo>
                  <a:close/>
                </a:path>
              </a:pathLst>
            </a:custGeom>
            <a:solidFill>
              <a:srgbClr val="FFFFFF"/>
            </a:solidFill>
          </p:spPr>
        </p:sp>
        <p:sp>
          <p:nvSpPr>
            <p:cNvPr name="TextBox 6" id="6"/>
            <p:cNvSpPr txBox="true"/>
            <p:nvPr/>
          </p:nvSpPr>
          <p:spPr>
            <a:xfrm>
              <a:off x="0" y="-47625"/>
              <a:ext cx="1908589" cy="1055211"/>
            </a:xfrm>
            <a:prstGeom prst="rect">
              <a:avLst/>
            </a:prstGeom>
          </p:spPr>
          <p:txBody>
            <a:bodyPr anchor="ctr" rtlCol="false" tIns="50800" lIns="50800" bIns="50800" rIns="50800"/>
            <a:lstStyle/>
            <a:p>
              <a:pPr algn="ctr">
                <a:lnSpc>
                  <a:spcPts val="2659"/>
                </a:lnSpc>
              </a:pPr>
            </a:p>
          </p:txBody>
        </p:sp>
      </p:grpSp>
      <p:sp>
        <p:nvSpPr>
          <p:cNvPr name="TextBox 7" id="7"/>
          <p:cNvSpPr txBox="true"/>
          <p:nvPr/>
        </p:nvSpPr>
        <p:spPr>
          <a:xfrm rot="0">
            <a:off x="1509657" y="3752850"/>
            <a:ext cx="9138355" cy="4819650"/>
          </a:xfrm>
          <a:prstGeom prst="rect">
            <a:avLst/>
          </a:prstGeom>
        </p:spPr>
        <p:txBody>
          <a:bodyPr anchor="t" rtlCol="false" tIns="0" lIns="0" bIns="0" rIns="0">
            <a:spAutoFit/>
          </a:bodyPr>
          <a:lstStyle/>
          <a:p>
            <a:pPr algn="just">
              <a:lnSpc>
                <a:spcPts val="2763"/>
              </a:lnSpc>
            </a:pPr>
            <a:r>
              <a:rPr lang="en-US" sz="2302">
                <a:solidFill>
                  <a:srgbClr val="233A67"/>
                </a:solidFill>
                <a:latin typeface="IreneFlorentina"/>
                <a:ea typeface="IreneFlorentina"/>
                <a:cs typeface="IreneFlorentina"/>
                <a:sym typeface="IreneFlorentina"/>
              </a:rPr>
              <a:t>Expired Date (ED) adalah batas waktu penggunaan obat yang ditentukan oleh industri manufaktur obat untuk memberikan gambaran kepada pasien mengenai jangka waktu obat tersebut masih dapat digunakan, stabil, aman, dan memenuhi persyaratan terapeutik dan stabilitas berdasarkan monografi atau literatur yang dipublikasikan sebelum kemasan utamanya dibuka untuk dikonsumsi atau diracik.</a:t>
            </a:r>
          </a:p>
          <a:p>
            <a:pPr algn="just">
              <a:lnSpc>
                <a:spcPts val="2763"/>
              </a:lnSpc>
            </a:pPr>
          </a:p>
          <a:p>
            <a:pPr algn="just">
              <a:lnSpc>
                <a:spcPts val="2763"/>
              </a:lnSpc>
            </a:pPr>
            <a:r>
              <a:rPr lang="en-US" sz="2302">
                <a:solidFill>
                  <a:srgbClr val="233A67"/>
                </a:solidFill>
                <a:latin typeface="IreneFlorentina"/>
                <a:ea typeface="IreneFlorentina"/>
                <a:cs typeface="IreneFlorentina"/>
                <a:sym typeface="IreneFlorentina"/>
              </a:rPr>
              <a:t>Beyond Use Date (BUD) adalah waktu yang membatasi penggunaan produk obat </a:t>
            </a:r>
          </a:p>
          <a:p>
            <a:pPr algn="just">
              <a:lnSpc>
                <a:spcPts val="2763"/>
              </a:lnSpc>
            </a:pPr>
            <a:r>
              <a:rPr lang="en-US" sz="2302">
                <a:solidFill>
                  <a:srgbClr val="233A67"/>
                </a:solidFill>
                <a:latin typeface="IreneFlorentina"/>
                <a:ea typeface="IreneFlorentina"/>
                <a:cs typeface="IreneFlorentina"/>
                <a:sym typeface="IreneFlorentina"/>
              </a:rPr>
              <a:t>setelah kemasan utamanya dibuka, baik untuk penggunaan, peracikan, atau persiapan.</a:t>
            </a:r>
          </a:p>
          <a:p>
            <a:pPr algn="just">
              <a:lnSpc>
                <a:spcPts val="2763"/>
              </a:lnSpc>
            </a:pPr>
          </a:p>
        </p:txBody>
      </p:sp>
      <p:sp>
        <p:nvSpPr>
          <p:cNvPr name="Freeform 8" id="8"/>
          <p:cNvSpPr/>
          <p:nvPr/>
        </p:nvSpPr>
        <p:spPr>
          <a:xfrm flipH="false" flipV="false" rot="0">
            <a:off x="11488609" y="4484589"/>
            <a:ext cx="4511217" cy="4026261"/>
          </a:xfrm>
          <a:custGeom>
            <a:avLst/>
            <a:gdLst/>
            <a:ahLst/>
            <a:cxnLst/>
            <a:rect r="r" b="b" t="t" l="l"/>
            <a:pathLst>
              <a:path h="4026261" w="4511217">
                <a:moveTo>
                  <a:pt x="0" y="0"/>
                </a:moveTo>
                <a:lnTo>
                  <a:pt x="4511216" y="0"/>
                </a:lnTo>
                <a:lnTo>
                  <a:pt x="4511216" y="4026261"/>
                </a:lnTo>
                <a:lnTo>
                  <a:pt x="0" y="4026261"/>
                </a:lnTo>
                <a:lnTo>
                  <a:pt x="0" y="0"/>
                </a:lnTo>
                <a:close/>
              </a:path>
            </a:pathLst>
          </a:custGeom>
          <a:blipFill>
            <a:blip r:embed="rId4"/>
            <a:stretch>
              <a:fillRect l="0" t="0" r="0" b="0"/>
            </a:stretch>
          </a:blipFill>
        </p:spPr>
      </p:sp>
      <p:sp>
        <p:nvSpPr>
          <p:cNvPr name="Freeform 9" id="9"/>
          <p:cNvSpPr/>
          <p:nvPr/>
        </p:nvSpPr>
        <p:spPr>
          <a:xfrm flipH="false" flipV="false" rot="0">
            <a:off x="15999825" y="2091342"/>
            <a:ext cx="1551728" cy="1390736"/>
          </a:xfrm>
          <a:custGeom>
            <a:avLst/>
            <a:gdLst/>
            <a:ahLst/>
            <a:cxnLst/>
            <a:rect r="r" b="b" t="t" l="l"/>
            <a:pathLst>
              <a:path h="1390736" w="1551728">
                <a:moveTo>
                  <a:pt x="0" y="0"/>
                </a:moveTo>
                <a:lnTo>
                  <a:pt x="1551728" y="0"/>
                </a:lnTo>
                <a:lnTo>
                  <a:pt x="1551728" y="1390736"/>
                </a:lnTo>
                <a:lnTo>
                  <a:pt x="0" y="1390736"/>
                </a:lnTo>
                <a:lnTo>
                  <a:pt x="0" y="0"/>
                </a:lnTo>
                <a:close/>
              </a:path>
            </a:pathLst>
          </a:custGeom>
          <a:blipFill>
            <a:blip r:embed="rId5">
              <a:extLst>
                <a:ext uri="{96DAC541-7B7A-43D3-8B79-37D633B846F1}">
                  <asvg:svgBlip xmlns:asvg="http://schemas.microsoft.com/office/drawing/2016/SVG/main" r:embed="rId6"/>
                </a:ext>
              </a:extLst>
            </a:blip>
            <a:stretch>
              <a:fillRect l="0" t="0" r="0" b="0"/>
            </a:stretch>
          </a:blipFill>
        </p:spPr>
      </p:sp>
      <p:sp>
        <p:nvSpPr>
          <p:cNvPr name="Freeform 10" id="10"/>
          <p:cNvSpPr/>
          <p:nvPr/>
        </p:nvSpPr>
        <p:spPr>
          <a:xfrm flipH="false" flipV="false" rot="0">
            <a:off x="1915739" y="2091342"/>
            <a:ext cx="1079515" cy="1231972"/>
          </a:xfrm>
          <a:custGeom>
            <a:avLst/>
            <a:gdLst/>
            <a:ahLst/>
            <a:cxnLst/>
            <a:rect r="r" b="b" t="t" l="l"/>
            <a:pathLst>
              <a:path h="1231972" w="1079515">
                <a:moveTo>
                  <a:pt x="0" y="0"/>
                </a:moveTo>
                <a:lnTo>
                  <a:pt x="1079515" y="0"/>
                </a:lnTo>
                <a:lnTo>
                  <a:pt x="1079515" y="1231972"/>
                </a:lnTo>
                <a:lnTo>
                  <a:pt x="0" y="1231972"/>
                </a:lnTo>
                <a:lnTo>
                  <a:pt x="0" y="0"/>
                </a:lnTo>
                <a:close/>
              </a:path>
            </a:pathLst>
          </a:custGeom>
          <a:blipFill>
            <a:blip r:embed="rId7">
              <a:extLst>
                <a:ext uri="{96DAC541-7B7A-43D3-8B79-37D633B846F1}">
                  <asvg:svgBlip xmlns:asvg="http://schemas.microsoft.com/office/drawing/2016/SVG/main" r:embed="rId8"/>
                </a:ext>
              </a:extLst>
            </a:blip>
            <a:stretch>
              <a:fillRect l="0" t="0" r="0" b="0"/>
            </a:stretch>
          </a:blipFill>
        </p:spPr>
      </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273845" y="-4274345"/>
            <a:ext cx="18835690" cy="18835690"/>
          </a:xfrm>
          <a:custGeom>
            <a:avLst/>
            <a:gdLst/>
            <a:ahLst/>
            <a:cxnLst/>
            <a:rect r="r" b="b" t="t" l="l"/>
            <a:pathLst>
              <a:path h="18835690" w="18835690">
                <a:moveTo>
                  <a:pt x="0" y="0"/>
                </a:moveTo>
                <a:lnTo>
                  <a:pt x="18835690" y="0"/>
                </a:lnTo>
                <a:lnTo>
                  <a:pt x="18835690" y="18835690"/>
                </a:lnTo>
                <a:lnTo>
                  <a:pt x="0" y="18835690"/>
                </a:lnTo>
                <a:lnTo>
                  <a:pt x="0" y="0"/>
                </a:lnTo>
                <a:close/>
              </a:path>
            </a:pathLst>
          </a:custGeom>
          <a:blipFill>
            <a:blip r:embed="rId2">
              <a:alphaModFix amt="32999"/>
              <a:extLst>
                <a:ext uri="{96DAC541-7B7A-43D3-8B79-37D633B846F1}">
                  <asvg:svgBlip xmlns:asvg="http://schemas.microsoft.com/office/drawing/2016/SVG/main" r:embed="rId3"/>
                </a:ext>
              </a:extLst>
            </a:blip>
            <a:stretch>
              <a:fillRect l="0" t="0" r="0" b="0"/>
            </a:stretch>
          </a:blipFill>
          <a:ln cap="sq">
            <a:noFill/>
            <a:prstDash val="solid"/>
            <a:miter/>
          </a:ln>
        </p:spPr>
      </p:sp>
      <p:sp>
        <p:nvSpPr>
          <p:cNvPr name="TextBox 3" id="3"/>
          <p:cNvSpPr txBox="true"/>
          <p:nvPr/>
        </p:nvSpPr>
        <p:spPr>
          <a:xfrm rot="0">
            <a:off x="1568458" y="1562100"/>
            <a:ext cx="9251383" cy="2666520"/>
          </a:xfrm>
          <a:prstGeom prst="rect">
            <a:avLst/>
          </a:prstGeom>
        </p:spPr>
        <p:txBody>
          <a:bodyPr anchor="t" rtlCol="false" tIns="0" lIns="0" bIns="0" rIns="0">
            <a:spAutoFit/>
          </a:bodyPr>
          <a:lstStyle/>
          <a:p>
            <a:pPr algn="l">
              <a:lnSpc>
                <a:spcPts val="9795"/>
              </a:lnSpc>
            </a:pPr>
            <a:r>
              <a:rPr lang="en-US" sz="12888" spc="373">
                <a:solidFill>
                  <a:srgbClr val="233A67"/>
                </a:solidFill>
                <a:latin typeface="Handy Casual"/>
                <a:ea typeface="Handy Casual"/>
                <a:cs typeface="Handy Casual"/>
                <a:sym typeface="Handy Casual"/>
              </a:rPr>
              <a:t>BUD OBAT</a:t>
            </a:r>
          </a:p>
          <a:p>
            <a:pPr algn="l">
              <a:lnSpc>
                <a:spcPts val="9795"/>
              </a:lnSpc>
            </a:pPr>
            <a:r>
              <a:rPr lang="en-US" sz="12888" spc="373">
                <a:solidFill>
                  <a:srgbClr val="233A67"/>
                </a:solidFill>
                <a:latin typeface="Handy Casual"/>
                <a:ea typeface="Handy Casual"/>
                <a:cs typeface="Handy Casual"/>
                <a:sym typeface="Handy Casual"/>
              </a:rPr>
              <a:t>(PUYER/KAPSUL)</a:t>
            </a:r>
          </a:p>
        </p:txBody>
      </p:sp>
      <p:grpSp>
        <p:nvGrpSpPr>
          <p:cNvPr name="Group 4" id="4"/>
          <p:cNvGrpSpPr/>
          <p:nvPr/>
        </p:nvGrpSpPr>
        <p:grpSpPr>
          <a:xfrm rot="0">
            <a:off x="8495748" y="6397884"/>
            <a:ext cx="8997260" cy="2860416"/>
            <a:chOff x="0" y="0"/>
            <a:chExt cx="2369649" cy="753361"/>
          </a:xfrm>
        </p:grpSpPr>
        <p:sp>
          <p:nvSpPr>
            <p:cNvPr name="Freeform 5" id="5"/>
            <p:cNvSpPr/>
            <p:nvPr/>
          </p:nvSpPr>
          <p:spPr>
            <a:xfrm flipH="false" flipV="false" rot="0">
              <a:off x="0" y="0"/>
              <a:ext cx="2369649" cy="753361"/>
            </a:xfrm>
            <a:custGeom>
              <a:avLst/>
              <a:gdLst/>
              <a:ahLst/>
              <a:cxnLst/>
              <a:rect r="r" b="b" t="t" l="l"/>
              <a:pathLst>
                <a:path h="753361" w="2369649">
                  <a:moveTo>
                    <a:pt x="0" y="0"/>
                  </a:moveTo>
                  <a:lnTo>
                    <a:pt x="2369649" y="0"/>
                  </a:lnTo>
                  <a:lnTo>
                    <a:pt x="2369649" y="753361"/>
                  </a:lnTo>
                  <a:lnTo>
                    <a:pt x="0" y="753361"/>
                  </a:lnTo>
                  <a:close/>
                </a:path>
              </a:pathLst>
            </a:custGeom>
            <a:solidFill>
              <a:srgbClr val="FFFFFF"/>
            </a:solidFill>
          </p:spPr>
        </p:sp>
        <p:sp>
          <p:nvSpPr>
            <p:cNvPr name="TextBox 6" id="6"/>
            <p:cNvSpPr txBox="true"/>
            <p:nvPr/>
          </p:nvSpPr>
          <p:spPr>
            <a:xfrm>
              <a:off x="0" y="-47625"/>
              <a:ext cx="2369649" cy="800986"/>
            </a:xfrm>
            <a:prstGeom prst="rect">
              <a:avLst/>
            </a:prstGeom>
          </p:spPr>
          <p:txBody>
            <a:bodyPr anchor="ctr" rtlCol="false" tIns="50800" lIns="50800" bIns="50800" rIns="50800"/>
            <a:lstStyle/>
            <a:p>
              <a:pPr algn="ctr">
                <a:lnSpc>
                  <a:spcPts val="2659"/>
                </a:lnSpc>
              </a:pPr>
            </a:p>
          </p:txBody>
        </p:sp>
      </p:grpSp>
      <p:sp>
        <p:nvSpPr>
          <p:cNvPr name="TextBox 7" id="7"/>
          <p:cNvSpPr txBox="true"/>
          <p:nvPr/>
        </p:nvSpPr>
        <p:spPr>
          <a:xfrm rot="0">
            <a:off x="8495748" y="5599673"/>
            <a:ext cx="8763552" cy="4219575"/>
          </a:xfrm>
          <a:prstGeom prst="rect">
            <a:avLst/>
          </a:prstGeom>
        </p:spPr>
        <p:txBody>
          <a:bodyPr anchor="t" rtlCol="false" tIns="0" lIns="0" bIns="0" rIns="0">
            <a:spAutoFit/>
          </a:bodyPr>
          <a:lstStyle/>
          <a:p>
            <a:pPr algn="just">
              <a:lnSpc>
                <a:spcPts val="3000"/>
              </a:lnSpc>
            </a:pPr>
            <a:r>
              <a:rPr lang="en-US" sz="2500">
                <a:solidFill>
                  <a:srgbClr val="233A67"/>
                </a:solidFill>
                <a:latin typeface="IreneFlorentina"/>
                <a:ea typeface="IreneFlorentina"/>
                <a:cs typeface="IreneFlorentina"/>
                <a:sym typeface="IreneFlorentina"/>
              </a:rPr>
              <a:t>Puyer/Kapsul Cek ED masing-masing obat: </a:t>
            </a:r>
          </a:p>
          <a:p>
            <a:pPr algn="just">
              <a:lnSpc>
                <a:spcPts val="3000"/>
              </a:lnSpc>
            </a:pPr>
            <a:r>
              <a:rPr lang="en-US" sz="2500">
                <a:solidFill>
                  <a:srgbClr val="233A67"/>
                </a:solidFill>
                <a:latin typeface="IreneFlorentina"/>
                <a:ea typeface="IreneFlorentina"/>
                <a:cs typeface="IreneFlorentina"/>
                <a:sym typeface="IreneFlorentina"/>
              </a:rPr>
              <a:t>ED&lt;6 bulan maka BUD maksimal = ED </a:t>
            </a:r>
          </a:p>
          <a:p>
            <a:pPr algn="just">
              <a:lnSpc>
                <a:spcPts val="3000"/>
              </a:lnSpc>
            </a:pPr>
            <a:r>
              <a:rPr lang="en-US" sz="2500">
                <a:solidFill>
                  <a:srgbClr val="233A67"/>
                </a:solidFill>
                <a:latin typeface="IreneFlorentina"/>
                <a:ea typeface="IreneFlorentina"/>
                <a:cs typeface="IreneFlorentina"/>
                <a:sym typeface="IreneFlorentina"/>
              </a:rPr>
              <a:t>ED&gt;6 bulan maka hitung</a:t>
            </a:r>
            <a:r>
              <a:rPr lang="en-US" sz="2500">
                <a:solidFill>
                  <a:srgbClr val="233A67"/>
                </a:solidFill>
                <a:latin typeface="IreneFlorentina"/>
                <a:ea typeface="IreneFlorentina"/>
                <a:cs typeface="IreneFlorentina"/>
                <a:sym typeface="IreneFlorentina"/>
              </a:rPr>
              <a:t>lah 25% dari sisa waktu penggunaan obat sebelum ED, jika hasilnya &lt;6 bulan maka BUD maksimal = hasil perhitungan tersebut. Jika &gt; 6 bulan, maka BUD maksimal = 6 bulan. Contoh perhitungan: Obat merek X diracik pada bulan Desember 2012. ED obat yaitu Desember 2013 • Perhitungan BUD: = 25% x 12 bulan = 3 bulan (&lt;6 bulan) BUD maksimal = 3 bulan. </a:t>
            </a:r>
          </a:p>
        </p:txBody>
      </p:sp>
      <p:sp>
        <p:nvSpPr>
          <p:cNvPr name="Freeform 8" id="8"/>
          <p:cNvSpPr/>
          <p:nvPr/>
        </p:nvSpPr>
        <p:spPr>
          <a:xfrm flipH="false" flipV="false" rot="-731875">
            <a:off x="10982990" y="1774401"/>
            <a:ext cx="3557725" cy="3517701"/>
          </a:xfrm>
          <a:custGeom>
            <a:avLst/>
            <a:gdLst/>
            <a:ahLst/>
            <a:cxnLst/>
            <a:rect r="r" b="b" t="t" l="l"/>
            <a:pathLst>
              <a:path h="3517701" w="3557725">
                <a:moveTo>
                  <a:pt x="0" y="0"/>
                </a:moveTo>
                <a:lnTo>
                  <a:pt x="3557725" y="0"/>
                </a:lnTo>
                <a:lnTo>
                  <a:pt x="3557725" y="3517701"/>
                </a:lnTo>
                <a:lnTo>
                  <a:pt x="0" y="3517701"/>
                </a:lnTo>
                <a:lnTo>
                  <a:pt x="0" y="0"/>
                </a:lnTo>
                <a:close/>
              </a:path>
            </a:pathLst>
          </a:custGeom>
          <a:blipFill>
            <a:blip r:embed="rId4"/>
            <a:stretch>
              <a:fillRect l="0" t="0" r="0" b="0"/>
            </a:stretch>
          </a:blipFill>
        </p:spPr>
      </p:sp>
      <p:sp>
        <p:nvSpPr>
          <p:cNvPr name="Freeform 9" id="9"/>
          <p:cNvSpPr/>
          <p:nvPr/>
        </p:nvSpPr>
        <p:spPr>
          <a:xfrm flipH="false" flipV="false" rot="0">
            <a:off x="2971541" y="5377012"/>
            <a:ext cx="3655311" cy="3627896"/>
          </a:xfrm>
          <a:custGeom>
            <a:avLst/>
            <a:gdLst/>
            <a:ahLst/>
            <a:cxnLst/>
            <a:rect r="r" b="b" t="t" l="l"/>
            <a:pathLst>
              <a:path h="3627896" w="3655311">
                <a:moveTo>
                  <a:pt x="0" y="0"/>
                </a:moveTo>
                <a:lnTo>
                  <a:pt x="3655311" y="0"/>
                </a:lnTo>
                <a:lnTo>
                  <a:pt x="3655311" y="3627896"/>
                </a:lnTo>
                <a:lnTo>
                  <a:pt x="0" y="3627896"/>
                </a:lnTo>
                <a:lnTo>
                  <a:pt x="0" y="0"/>
                </a:lnTo>
                <a:close/>
              </a:path>
            </a:pathLst>
          </a:custGeom>
          <a:blipFill>
            <a:blip r:embed="rId5"/>
            <a:stretch>
              <a:fillRect l="0" t="0" r="0" b="0"/>
            </a:stretch>
          </a:blipFill>
        </p:spPr>
      </p:sp>
      <p:sp>
        <p:nvSpPr>
          <p:cNvPr name="Freeform 10" id="10"/>
          <p:cNvSpPr/>
          <p:nvPr/>
        </p:nvSpPr>
        <p:spPr>
          <a:xfrm flipH="false" flipV="false" rot="0">
            <a:off x="16021227" y="3533252"/>
            <a:ext cx="1551728" cy="1390736"/>
          </a:xfrm>
          <a:custGeom>
            <a:avLst/>
            <a:gdLst/>
            <a:ahLst/>
            <a:cxnLst/>
            <a:rect r="r" b="b" t="t" l="l"/>
            <a:pathLst>
              <a:path h="1390736" w="1551728">
                <a:moveTo>
                  <a:pt x="0" y="0"/>
                </a:moveTo>
                <a:lnTo>
                  <a:pt x="1551728" y="0"/>
                </a:lnTo>
                <a:lnTo>
                  <a:pt x="1551728" y="1390736"/>
                </a:lnTo>
                <a:lnTo>
                  <a:pt x="0" y="1390736"/>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11" id="11"/>
          <p:cNvSpPr/>
          <p:nvPr/>
        </p:nvSpPr>
        <p:spPr>
          <a:xfrm flipH="false" flipV="false" rot="0">
            <a:off x="488942" y="6011956"/>
            <a:ext cx="1079515" cy="1231972"/>
          </a:xfrm>
          <a:custGeom>
            <a:avLst/>
            <a:gdLst/>
            <a:ahLst/>
            <a:cxnLst/>
            <a:rect r="r" b="b" t="t" l="l"/>
            <a:pathLst>
              <a:path h="1231972" w="1079515">
                <a:moveTo>
                  <a:pt x="0" y="0"/>
                </a:moveTo>
                <a:lnTo>
                  <a:pt x="1079516" y="0"/>
                </a:lnTo>
                <a:lnTo>
                  <a:pt x="1079516" y="1231972"/>
                </a:lnTo>
                <a:lnTo>
                  <a:pt x="0" y="1231972"/>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Tree>
  </p:cSld>
  <p:clrMapOvr>
    <a:masterClrMapping/>
  </p:clrMapOvr>
</p:sld>
</file>

<file path=ppt/slides/slide5.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273845" y="-4274345"/>
            <a:ext cx="18835690" cy="18835690"/>
          </a:xfrm>
          <a:custGeom>
            <a:avLst/>
            <a:gdLst/>
            <a:ahLst/>
            <a:cxnLst/>
            <a:rect r="r" b="b" t="t" l="l"/>
            <a:pathLst>
              <a:path h="18835690" w="18835690">
                <a:moveTo>
                  <a:pt x="0" y="0"/>
                </a:moveTo>
                <a:lnTo>
                  <a:pt x="18835690" y="0"/>
                </a:lnTo>
                <a:lnTo>
                  <a:pt x="18835690" y="18835690"/>
                </a:lnTo>
                <a:lnTo>
                  <a:pt x="0" y="18835690"/>
                </a:lnTo>
                <a:lnTo>
                  <a:pt x="0" y="0"/>
                </a:lnTo>
                <a:close/>
              </a:path>
            </a:pathLst>
          </a:custGeom>
          <a:blipFill>
            <a:blip r:embed="rId2">
              <a:alphaModFix amt="32999"/>
              <a:extLst>
                <a:ext uri="{96DAC541-7B7A-43D3-8B79-37D633B846F1}">
                  <asvg:svgBlip xmlns:asvg="http://schemas.microsoft.com/office/drawing/2016/SVG/main" r:embed="rId3"/>
                </a:ext>
              </a:extLst>
            </a:blip>
            <a:stretch>
              <a:fillRect l="0" t="0" r="0" b="0"/>
            </a:stretch>
          </a:blipFill>
          <a:ln cap="sq">
            <a:noFill/>
            <a:prstDash val="solid"/>
            <a:miter/>
          </a:ln>
        </p:spPr>
      </p:sp>
      <p:sp>
        <p:nvSpPr>
          <p:cNvPr name="TextBox 3" id="3"/>
          <p:cNvSpPr txBox="true"/>
          <p:nvPr/>
        </p:nvSpPr>
        <p:spPr>
          <a:xfrm rot="0">
            <a:off x="3406845" y="1894744"/>
            <a:ext cx="11474310" cy="3283390"/>
          </a:xfrm>
          <a:prstGeom prst="rect">
            <a:avLst/>
          </a:prstGeom>
        </p:spPr>
        <p:txBody>
          <a:bodyPr anchor="t" rtlCol="false" tIns="0" lIns="0" bIns="0" rIns="0">
            <a:spAutoFit/>
          </a:bodyPr>
          <a:lstStyle/>
          <a:p>
            <a:pPr algn="ctr">
              <a:lnSpc>
                <a:spcPts val="12040"/>
              </a:lnSpc>
            </a:pPr>
            <a:r>
              <a:rPr lang="en-US" sz="15842" spc="459">
                <a:solidFill>
                  <a:srgbClr val="233A67"/>
                </a:solidFill>
                <a:latin typeface="Handy Casual"/>
                <a:ea typeface="Handy Casual"/>
                <a:cs typeface="Handy Casual"/>
                <a:sym typeface="Handy Casual"/>
              </a:rPr>
              <a:t>BUD</a:t>
            </a:r>
            <a:r>
              <a:rPr lang="en-US" sz="15842" spc="459">
                <a:solidFill>
                  <a:srgbClr val="233A67"/>
                </a:solidFill>
                <a:latin typeface="Handy Casual"/>
                <a:ea typeface="Handy Casual"/>
                <a:cs typeface="Handy Casual"/>
                <a:sym typeface="Handy Casual"/>
              </a:rPr>
              <a:t> OBAT</a:t>
            </a:r>
          </a:p>
          <a:p>
            <a:pPr algn="ctr">
              <a:lnSpc>
                <a:spcPts val="12040"/>
              </a:lnSpc>
            </a:pPr>
            <a:r>
              <a:rPr lang="en-US" sz="15842" spc="459">
                <a:solidFill>
                  <a:srgbClr val="233A67"/>
                </a:solidFill>
                <a:latin typeface="Handy Casual"/>
                <a:ea typeface="Handy Casual"/>
                <a:cs typeface="Handy Casual"/>
                <a:sym typeface="Handy Casual"/>
              </a:rPr>
              <a:t>(LARUTAN ORAL)</a:t>
            </a:r>
          </a:p>
        </p:txBody>
      </p:sp>
      <p:grpSp>
        <p:nvGrpSpPr>
          <p:cNvPr name="Group 4" id="4"/>
          <p:cNvGrpSpPr/>
          <p:nvPr/>
        </p:nvGrpSpPr>
        <p:grpSpPr>
          <a:xfrm rot="0">
            <a:off x="4961225" y="5178135"/>
            <a:ext cx="8365550" cy="4611122"/>
            <a:chOff x="0" y="0"/>
            <a:chExt cx="2203273" cy="1214452"/>
          </a:xfrm>
        </p:grpSpPr>
        <p:sp>
          <p:nvSpPr>
            <p:cNvPr name="Freeform 5" id="5"/>
            <p:cNvSpPr/>
            <p:nvPr/>
          </p:nvSpPr>
          <p:spPr>
            <a:xfrm flipH="false" flipV="false" rot="0">
              <a:off x="0" y="0"/>
              <a:ext cx="2203272" cy="1214452"/>
            </a:xfrm>
            <a:custGeom>
              <a:avLst/>
              <a:gdLst/>
              <a:ahLst/>
              <a:cxnLst/>
              <a:rect r="r" b="b" t="t" l="l"/>
              <a:pathLst>
                <a:path h="1214452" w="2203272">
                  <a:moveTo>
                    <a:pt x="0" y="0"/>
                  </a:moveTo>
                  <a:lnTo>
                    <a:pt x="2203272" y="0"/>
                  </a:lnTo>
                  <a:lnTo>
                    <a:pt x="2203272" y="1214452"/>
                  </a:lnTo>
                  <a:lnTo>
                    <a:pt x="0" y="1214452"/>
                  </a:lnTo>
                  <a:close/>
                </a:path>
              </a:pathLst>
            </a:custGeom>
            <a:solidFill>
              <a:srgbClr val="FFFFFF"/>
            </a:solidFill>
          </p:spPr>
        </p:sp>
        <p:sp>
          <p:nvSpPr>
            <p:cNvPr name="TextBox 6" id="6"/>
            <p:cNvSpPr txBox="true"/>
            <p:nvPr/>
          </p:nvSpPr>
          <p:spPr>
            <a:xfrm>
              <a:off x="0" y="-47625"/>
              <a:ext cx="2203273" cy="1262077"/>
            </a:xfrm>
            <a:prstGeom prst="rect">
              <a:avLst/>
            </a:prstGeom>
          </p:spPr>
          <p:txBody>
            <a:bodyPr anchor="ctr" rtlCol="false" tIns="50800" lIns="50800" bIns="50800" rIns="50800"/>
            <a:lstStyle/>
            <a:p>
              <a:pPr algn="ctr">
                <a:lnSpc>
                  <a:spcPts val="2659"/>
                </a:lnSpc>
              </a:pPr>
            </a:p>
          </p:txBody>
        </p:sp>
      </p:grpSp>
      <p:sp>
        <p:nvSpPr>
          <p:cNvPr name="TextBox 7" id="7"/>
          <p:cNvSpPr txBox="true"/>
          <p:nvPr/>
        </p:nvSpPr>
        <p:spPr>
          <a:xfrm rot="0">
            <a:off x="5278588" y="5407246"/>
            <a:ext cx="7730825" cy="4133850"/>
          </a:xfrm>
          <a:prstGeom prst="rect">
            <a:avLst/>
          </a:prstGeom>
        </p:spPr>
        <p:txBody>
          <a:bodyPr anchor="t" rtlCol="false" tIns="0" lIns="0" bIns="0" rIns="0">
            <a:spAutoFit/>
          </a:bodyPr>
          <a:lstStyle/>
          <a:p>
            <a:pPr algn="l">
              <a:lnSpc>
                <a:spcPts val="2763"/>
              </a:lnSpc>
            </a:pPr>
            <a:r>
              <a:rPr lang="en-US" sz="2302">
                <a:solidFill>
                  <a:srgbClr val="233A67"/>
                </a:solidFill>
                <a:latin typeface="IreneFlorentina"/>
                <a:ea typeface="IreneFlorentina"/>
                <a:cs typeface="IreneFlorentina"/>
                <a:sym typeface="IreneFlorentina"/>
              </a:rPr>
              <a:t>Larutan Or</a:t>
            </a:r>
            <a:r>
              <a:rPr lang="en-US" sz="2302">
                <a:solidFill>
                  <a:srgbClr val="233A67"/>
                </a:solidFill>
                <a:latin typeface="IreneFlorentina"/>
                <a:ea typeface="IreneFlorentina"/>
                <a:cs typeface="IreneFlorentina"/>
                <a:sym typeface="IreneFlorentina"/>
              </a:rPr>
              <a:t>al (Oral Solution), Suspensi Oral, Emulsi Oral </a:t>
            </a:r>
          </a:p>
          <a:p>
            <a:pPr algn="l">
              <a:lnSpc>
                <a:spcPts val="2763"/>
              </a:lnSpc>
            </a:pPr>
            <a:r>
              <a:rPr lang="en-US" sz="2302">
                <a:solidFill>
                  <a:srgbClr val="233A67"/>
                </a:solidFill>
                <a:latin typeface="IreneFlorentina"/>
                <a:ea typeface="IreneFlorentina"/>
                <a:cs typeface="IreneFlorentina"/>
                <a:sym typeface="IreneFlorentina"/>
              </a:rPr>
              <a:t>1. Larutan yang mengandung air, BUD maksimal = 14 hari. </a:t>
            </a:r>
          </a:p>
          <a:p>
            <a:pPr algn="l">
              <a:lnSpc>
                <a:spcPts val="2763"/>
              </a:lnSpc>
            </a:pPr>
            <a:r>
              <a:rPr lang="en-US" sz="2302">
                <a:solidFill>
                  <a:srgbClr val="233A67"/>
                </a:solidFill>
                <a:latin typeface="IreneFlorentina"/>
                <a:ea typeface="IreneFlorentina"/>
                <a:cs typeface="IreneFlorentina"/>
                <a:sym typeface="IreneFlorentina"/>
              </a:rPr>
              <a:t>2. Larutan yang tidak mengandung air: Cek ED masing-masing obat: ED &lt;6 bulan maka BUD maksimal = ED </a:t>
            </a:r>
          </a:p>
          <a:p>
            <a:pPr algn="l">
              <a:lnSpc>
                <a:spcPts val="2763"/>
              </a:lnSpc>
            </a:pPr>
            <a:r>
              <a:rPr lang="en-US" sz="2302">
                <a:solidFill>
                  <a:srgbClr val="233A67"/>
                </a:solidFill>
                <a:latin typeface="IreneFlorentina"/>
                <a:ea typeface="IreneFlorentina"/>
                <a:cs typeface="IreneFlorentina"/>
                <a:sym typeface="IreneFlorentina"/>
              </a:rPr>
              <a:t>ED &gt;6 bulan maka hitunglah 25% dari sisa waktu penggunaan obat sebelum ED, jika hasilnya &lt;6 bulan maka BUD maksimal = hasil perhitungan tersebut. Jika &gt;6 bulan, maka BUD maksimal = 6 bulan. </a:t>
            </a:r>
          </a:p>
        </p:txBody>
      </p:sp>
      <p:sp>
        <p:nvSpPr>
          <p:cNvPr name="Freeform 8" id="8"/>
          <p:cNvSpPr/>
          <p:nvPr/>
        </p:nvSpPr>
        <p:spPr>
          <a:xfrm flipH="false" flipV="false" rot="0">
            <a:off x="2381239" y="869936"/>
            <a:ext cx="1551728" cy="1390736"/>
          </a:xfrm>
          <a:custGeom>
            <a:avLst/>
            <a:gdLst/>
            <a:ahLst/>
            <a:cxnLst/>
            <a:rect r="r" b="b" t="t" l="l"/>
            <a:pathLst>
              <a:path h="1390736" w="1551728">
                <a:moveTo>
                  <a:pt x="0" y="0"/>
                </a:moveTo>
                <a:lnTo>
                  <a:pt x="1551728" y="0"/>
                </a:lnTo>
                <a:lnTo>
                  <a:pt x="1551728" y="1390736"/>
                </a:lnTo>
                <a:lnTo>
                  <a:pt x="0" y="1390736"/>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9" id="9"/>
          <p:cNvSpPr/>
          <p:nvPr/>
        </p:nvSpPr>
        <p:spPr>
          <a:xfrm flipH="false" flipV="false" rot="0">
            <a:off x="15653457" y="8642314"/>
            <a:ext cx="1079515" cy="1231972"/>
          </a:xfrm>
          <a:custGeom>
            <a:avLst/>
            <a:gdLst/>
            <a:ahLst/>
            <a:cxnLst/>
            <a:rect r="r" b="b" t="t" l="l"/>
            <a:pathLst>
              <a:path h="1231972" w="1079515">
                <a:moveTo>
                  <a:pt x="0" y="0"/>
                </a:moveTo>
                <a:lnTo>
                  <a:pt x="1079515" y="0"/>
                </a:lnTo>
                <a:lnTo>
                  <a:pt x="1079515" y="1231972"/>
                </a:lnTo>
                <a:lnTo>
                  <a:pt x="0" y="1231972"/>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10" id="10"/>
          <p:cNvSpPr/>
          <p:nvPr/>
        </p:nvSpPr>
        <p:spPr>
          <a:xfrm flipH="false" flipV="false" rot="0">
            <a:off x="972148" y="4367742"/>
            <a:ext cx="2818184" cy="4890558"/>
          </a:xfrm>
          <a:custGeom>
            <a:avLst/>
            <a:gdLst/>
            <a:ahLst/>
            <a:cxnLst/>
            <a:rect r="r" b="b" t="t" l="l"/>
            <a:pathLst>
              <a:path h="4890558" w="2818184">
                <a:moveTo>
                  <a:pt x="0" y="0"/>
                </a:moveTo>
                <a:lnTo>
                  <a:pt x="2818183" y="0"/>
                </a:lnTo>
                <a:lnTo>
                  <a:pt x="2818183" y="4890558"/>
                </a:lnTo>
                <a:lnTo>
                  <a:pt x="0" y="4890558"/>
                </a:lnTo>
                <a:lnTo>
                  <a:pt x="0" y="0"/>
                </a:lnTo>
                <a:close/>
              </a:path>
            </a:pathLst>
          </a:custGeom>
          <a:blipFill>
            <a:blip r:embed="rId8"/>
            <a:stretch>
              <a:fillRect l="0" t="0" r="0" b="0"/>
            </a:stretch>
          </a:blipFill>
        </p:spPr>
      </p:sp>
      <p:sp>
        <p:nvSpPr>
          <p:cNvPr name="Freeform 11" id="11"/>
          <p:cNvSpPr/>
          <p:nvPr/>
        </p:nvSpPr>
        <p:spPr>
          <a:xfrm flipH="false" flipV="false" rot="0">
            <a:off x="14250296" y="3207827"/>
            <a:ext cx="2806321" cy="4706619"/>
          </a:xfrm>
          <a:custGeom>
            <a:avLst/>
            <a:gdLst/>
            <a:ahLst/>
            <a:cxnLst/>
            <a:rect r="r" b="b" t="t" l="l"/>
            <a:pathLst>
              <a:path h="4706619" w="2806321">
                <a:moveTo>
                  <a:pt x="0" y="0"/>
                </a:moveTo>
                <a:lnTo>
                  <a:pt x="2806321" y="0"/>
                </a:lnTo>
                <a:lnTo>
                  <a:pt x="2806321" y="4706619"/>
                </a:lnTo>
                <a:lnTo>
                  <a:pt x="0" y="4706619"/>
                </a:lnTo>
                <a:lnTo>
                  <a:pt x="0" y="0"/>
                </a:lnTo>
                <a:close/>
              </a:path>
            </a:pathLst>
          </a:custGeom>
          <a:blipFill>
            <a:blip r:embed="rId9"/>
            <a:stretch>
              <a:fillRect l="0" t="0" r="0" b="0"/>
            </a:stretch>
          </a:blipFill>
        </p:spPr>
      </p:sp>
    </p:spTree>
  </p:cSld>
  <p:clrMapOvr>
    <a:masterClrMapping/>
  </p:clrMapOvr>
</p:sld>
</file>

<file path=ppt/slides/slide6.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273845" y="-4274345"/>
            <a:ext cx="18835690" cy="18835690"/>
          </a:xfrm>
          <a:custGeom>
            <a:avLst/>
            <a:gdLst/>
            <a:ahLst/>
            <a:cxnLst/>
            <a:rect r="r" b="b" t="t" l="l"/>
            <a:pathLst>
              <a:path h="18835690" w="18835690">
                <a:moveTo>
                  <a:pt x="0" y="0"/>
                </a:moveTo>
                <a:lnTo>
                  <a:pt x="18835690" y="0"/>
                </a:lnTo>
                <a:lnTo>
                  <a:pt x="18835690" y="18835690"/>
                </a:lnTo>
                <a:lnTo>
                  <a:pt x="0" y="18835690"/>
                </a:lnTo>
                <a:lnTo>
                  <a:pt x="0" y="0"/>
                </a:lnTo>
                <a:close/>
              </a:path>
            </a:pathLst>
          </a:custGeom>
          <a:blipFill>
            <a:blip r:embed="rId2">
              <a:alphaModFix amt="32999"/>
              <a:extLst>
                <a:ext uri="{96DAC541-7B7A-43D3-8B79-37D633B846F1}">
                  <asvg:svgBlip xmlns:asvg="http://schemas.microsoft.com/office/drawing/2016/SVG/main" r:embed="rId3"/>
                </a:ext>
              </a:extLst>
            </a:blip>
            <a:stretch>
              <a:fillRect l="0" t="0" r="0" b="0"/>
            </a:stretch>
          </a:blipFill>
          <a:ln cap="sq">
            <a:noFill/>
            <a:prstDash val="solid"/>
            <a:miter/>
          </a:ln>
        </p:spPr>
      </p:sp>
      <p:sp>
        <p:nvSpPr>
          <p:cNvPr name="TextBox 3" id="3"/>
          <p:cNvSpPr txBox="true"/>
          <p:nvPr/>
        </p:nvSpPr>
        <p:spPr>
          <a:xfrm rot="0">
            <a:off x="4240931" y="1559814"/>
            <a:ext cx="9806138" cy="3283390"/>
          </a:xfrm>
          <a:prstGeom prst="rect">
            <a:avLst/>
          </a:prstGeom>
        </p:spPr>
        <p:txBody>
          <a:bodyPr anchor="t" rtlCol="false" tIns="0" lIns="0" bIns="0" rIns="0">
            <a:spAutoFit/>
          </a:bodyPr>
          <a:lstStyle/>
          <a:p>
            <a:pPr algn="ctr">
              <a:lnSpc>
                <a:spcPts val="12040"/>
              </a:lnSpc>
            </a:pPr>
            <a:r>
              <a:rPr lang="en-US" sz="15842" spc="459">
                <a:solidFill>
                  <a:srgbClr val="233A67"/>
                </a:solidFill>
                <a:latin typeface="Handy Casual"/>
                <a:ea typeface="Handy Casual"/>
                <a:cs typeface="Handy Casual"/>
                <a:sym typeface="Handy Casual"/>
              </a:rPr>
              <a:t>BUD OBAT</a:t>
            </a:r>
          </a:p>
          <a:p>
            <a:pPr algn="ctr">
              <a:lnSpc>
                <a:spcPts val="12040"/>
              </a:lnSpc>
            </a:pPr>
            <a:r>
              <a:rPr lang="en-US" sz="15842" spc="459">
                <a:solidFill>
                  <a:srgbClr val="233A67"/>
                </a:solidFill>
                <a:latin typeface="Handy Casual"/>
                <a:ea typeface="Handy Casual"/>
                <a:cs typeface="Handy Casual"/>
                <a:sym typeface="Handy Casual"/>
              </a:rPr>
              <a:t>(SEMISOLID)</a:t>
            </a:r>
          </a:p>
        </p:txBody>
      </p:sp>
      <p:grpSp>
        <p:nvGrpSpPr>
          <p:cNvPr name="Group 4" id="4"/>
          <p:cNvGrpSpPr/>
          <p:nvPr/>
        </p:nvGrpSpPr>
        <p:grpSpPr>
          <a:xfrm rot="0">
            <a:off x="2455497" y="5143500"/>
            <a:ext cx="7246675" cy="2219151"/>
            <a:chOff x="0" y="0"/>
            <a:chExt cx="1908589" cy="584468"/>
          </a:xfrm>
        </p:grpSpPr>
        <p:sp>
          <p:nvSpPr>
            <p:cNvPr name="Freeform 5" id="5"/>
            <p:cNvSpPr/>
            <p:nvPr/>
          </p:nvSpPr>
          <p:spPr>
            <a:xfrm flipH="false" flipV="false" rot="0">
              <a:off x="0" y="0"/>
              <a:ext cx="1908589" cy="584468"/>
            </a:xfrm>
            <a:custGeom>
              <a:avLst/>
              <a:gdLst/>
              <a:ahLst/>
              <a:cxnLst/>
              <a:rect r="r" b="b" t="t" l="l"/>
              <a:pathLst>
                <a:path h="584468" w="1908589">
                  <a:moveTo>
                    <a:pt x="0" y="0"/>
                  </a:moveTo>
                  <a:lnTo>
                    <a:pt x="1908589" y="0"/>
                  </a:lnTo>
                  <a:lnTo>
                    <a:pt x="1908589" y="584468"/>
                  </a:lnTo>
                  <a:lnTo>
                    <a:pt x="0" y="584468"/>
                  </a:lnTo>
                  <a:close/>
                </a:path>
              </a:pathLst>
            </a:custGeom>
            <a:solidFill>
              <a:srgbClr val="FFFFFF"/>
            </a:solidFill>
          </p:spPr>
        </p:sp>
        <p:sp>
          <p:nvSpPr>
            <p:cNvPr name="TextBox 6" id="6"/>
            <p:cNvSpPr txBox="true"/>
            <p:nvPr/>
          </p:nvSpPr>
          <p:spPr>
            <a:xfrm>
              <a:off x="0" y="-47625"/>
              <a:ext cx="1908589" cy="632093"/>
            </a:xfrm>
            <a:prstGeom prst="rect">
              <a:avLst/>
            </a:prstGeom>
          </p:spPr>
          <p:txBody>
            <a:bodyPr anchor="ctr" rtlCol="false" tIns="50800" lIns="50800" bIns="50800" rIns="50800"/>
            <a:lstStyle/>
            <a:p>
              <a:pPr algn="ctr">
                <a:lnSpc>
                  <a:spcPts val="2659"/>
                </a:lnSpc>
              </a:pPr>
            </a:p>
          </p:txBody>
        </p:sp>
      </p:grpSp>
      <p:sp>
        <p:nvSpPr>
          <p:cNvPr name="TextBox 7" id="7"/>
          <p:cNvSpPr txBox="true"/>
          <p:nvPr/>
        </p:nvSpPr>
        <p:spPr>
          <a:xfrm rot="0">
            <a:off x="2856777" y="5504605"/>
            <a:ext cx="6845396" cy="1390650"/>
          </a:xfrm>
          <a:prstGeom prst="rect">
            <a:avLst/>
          </a:prstGeom>
        </p:spPr>
        <p:txBody>
          <a:bodyPr anchor="t" rtlCol="false" tIns="0" lIns="0" bIns="0" rIns="0">
            <a:spAutoFit/>
          </a:bodyPr>
          <a:lstStyle/>
          <a:p>
            <a:pPr algn="l">
              <a:lnSpc>
                <a:spcPts val="2763"/>
              </a:lnSpc>
            </a:pPr>
            <a:r>
              <a:rPr lang="en-US" sz="2302">
                <a:solidFill>
                  <a:srgbClr val="233A67"/>
                </a:solidFill>
                <a:latin typeface="IreneFlorentina"/>
                <a:ea typeface="IreneFlorentina"/>
                <a:cs typeface="IreneFlorentina"/>
                <a:sym typeface="IreneFlorentina"/>
              </a:rPr>
              <a:t>c. Sediaan Sem</a:t>
            </a:r>
            <a:r>
              <a:rPr lang="en-US" sz="2302">
                <a:solidFill>
                  <a:srgbClr val="233A67"/>
                </a:solidFill>
                <a:latin typeface="IreneFlorentina"/>
                <a:ea typeface="IreneFlorentina"/>
                <a:cs typeface="IreneFlorentina"/>
                <a:sym typeface="IreneFlorentina"/>
              </a:rPr>
              <a:t>ipadat (Salep, Krim, Gel, Pasta), BUD maksimal untuk obat racikan sediaan semipadat adalah 30 hari.</a:t>
            </a:r>
          </a:p>
        </p:txBody>
      </p:sp>
      <p:sp>
        <p:nvSpPr>
          <p:cNvPr name="Freeform 8" id="8"/>
          <p:cNvSpPr/>
          <p:nvPr/>
        </p:nvSpPr>
        <p:spPr>
          <a:xfrm flipH="false" flipV="false" rot="0">
            <a:off x="15999825" y="2091342"/>
            <a:ext cx="1551728" cy="1390736"/>
          </a:xfrm>
          <a:custGeom>
            <a:avLst/>
            <a:gdLst/>
            <a:ahLst/>
            <a:cxnLst/>
            <a:rect r="r" b="b" t="t" l="l"/>
            <a:pathLst>
              <a:path h="1390736" w="1551728">
                <a:moveTo>
                  <a:pt x="0" y="0"/>
                </a:moveTo>
                <a:lnTo>
                  <a:pt x="1551728" y="0"/>
                </a:lnTo>
                <a:lnTo>
                  <a:pt x="1551728" y="1390736"/>
                </a:lnTo>
                <a:lnTo>
                  <a:pt x="0" y="1390736"/>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9" id="9"/>
          <p:cNvSpPr/>
          <p:nvPr/>
        </p:nvSpPr>
        <p:spPr>
          <a:xfrm flipH="false" flipV="false" rot="0">
            <a:off x="1915739" y="2091342"/>
            <a:ext cx="1079515" cy="1231972"/>
          </a:xfrm>
          <a:custGeom>
            <a:avLst/>
            <a:gdLst/>
            <a:ahLst/>
            <a:cxnLst/>
            <a:rect r="r" b="b" t="t" l="l"/>
            <a:pathLst>
              <a:path h="1231972" w="1079515">
                <a:moveTo>
                  <a:pt x="0" y="0"/>
                </a:moveTo>
                <a:lnTo>
                  <a:pt x="1079515" y="0"/>
                </a:lnTo>
                <a:lnTo>
                  <a:pt x="1079515" y="1231972"/>
                </a:lnTo>
                <a:lnTo>
                  <a:pt x="0" y="1231972"/>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10" id="10"/>
          <p:cNvSpPr/>
          <p:nvPr/>
        </p:nvSpPr>
        <p:spPr>
          <a:xfrm flipH="false" flipV="false" rot="-409960">
            <a:off x="14311072" y="5024574"/>
            <a:ext cx="3377507" cy="5503066"/>
          </a:xfrm>
          <a:custGeom>
            <a:avLst/>
            <a:gdLst/>
            <a:ahLst/>
            <a:cxnLst/>
            <a:rect r="r" b="b" t="t" l="l"/>
            <a:pathLst>
              <a:path h="5503066" w="3377507">
                <a:moveTo>
                  <a:pt x="0" y="0"/>
                </a:moveTo>
                <a:lnTo>
                  <a:pt x="3377506" y="0"/>
                </a:lnTo>
                <a:lnTo>
                  <a:pt x="3377506" y="5503066"/>
                </a:lnTo>
                <a:lnTo>
                  <a:pt x="0" y="5503066"/>
                </a:lnTo>
                <a:lnTo>
                  <a:pt x="0" y="0"/>
                </a:lnTo>
                <a:close/>
              </a:path>
            </a:pathLst>
          </a:custGeom>
          <a:blipFill>
            <a:blip r:embed="rId8"/>
            <a:stretch>
              <a:fillRect l="0" t="0" r="0" b="0"/>
            </a:stretch>
          </a:blipFill>
        </p:spPr>
      </p:sp>
      <p:sp>
        <p:nvSpPr>
          <p:cNvPr name="Freeform 11" id="11"/>
          <p:cNvSpPr/>
          <p:nvPr/>
        </p:nvSpPr>
        <p:spPr>
          <a:xfrm flipH="false" flipV="false" rot="0">
            <a:off x="10610435" y="5898410"/>
            <a:ext cx="3385279" cy="3359890"/>
          </a:xfrm>
          <a:custGeom>
            <a:avLst/>
            <a:gdLst/>
            <a:ahLst/>
            <a:cxnLst/>
            <a:rect r="r" b="b" t="t" l="l"/>
            <a:pathLst>
              <a:path h="3359890" w="3385279">
                <a:moveTo>
                  <a:pt x="0" y="0"/>
                </a:moveTo>
                <a:lnTo>
                  <a:pt x="3385280" y="0"/>
                </a:lnTo>
                <a:lnTo>
                  <a:pt x="3385280" y="3359890"/>
                </a:lnTo>
                <a:lnTo>
                  <a:pt x="0" y="3359890"/>
                </a:lnTo>
                <a:lnTo>
                  <a:pt x="0" y="0"/>
                </a:lnTo>
                <a:close/>
              </a:path>
            </a:pathLst>
          </a:custGeom>
          <a:blipFill>
            <a:blip r:embed="rId9"/>
            <a:stretch>
              <a:fillRect l="0" t="0" r="0" b="0"/>
            </a:stretch>
          </a:blipFill>
        </p:spPr>
      </p:sp>
    </p:spTree>
  </p:cSld>
  <p:clrMapOvr>
    <a:masterClrMapping/>
  </p:clrMapOvr>
</p:sld>
</file>

<file path=ppt/slides/slide7.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273845" y="-4274345"/>
            <a:ext cx="18835690" cy="18835690"/>
          </a:xfrm>
          <a:custGeom>
            <a:avLst/>
            <a:gdLst/>
            <a:ahLst/>
            <a:cxnLst/>
            <a:rect r="r" b="b" t="t" l="l"/>
            <a:pathLst>
              <a:path h="18835690" w="18835690">
                <a:moveTo>
                  <a:pt x="0" y="0"/>
                </a:moveTo>
                <a:lnTo>
                  <a:pt x="18835690" y="0"/>
                </a:lnTo>
                <a:lnTo>
                  <a:pt x="18835690" y="18835690"/>
                </a:lnTo>
                <a:lnTo>
                  <a:pt x="0" y="18835690"/>
                </a:lnTo>
                <a:lnTo>
                  <a:pt x="0" y="0"/>
                </a:lnTo>
                <a:close/>
              </a:path>
            </a:pathLst>
          </a:custGeom>
          <a:blipFill>
            <a:blip r:embed="rId2">
              <a:alphaModFix amt="32999"/>
              <a:extLst>
                <a:ext uri="{96DAC541-7B7A-43D3-8B79-37D633B846F1}">
                  <asvg:svgBlip xmlns:asvg="http://schemas.microsoft.com/office/drawing/2016/SVG/main" r:embed="rId3"/>
                </a:ext>
              </a:extLst>
            </a:blip>
            <a:stretch>
              <a:fillRect l="0" t="0" r="0" b="0"/>
            </a:stretch>
          </a:blipFill>
          <a:ln cap="sq">
            <a:noFill/>
            <a:prstDash val="solid"/>
            <a:miter/>
          </a:ln>
        </p:spPr>
      </p:sp>
      <p:sp>
        <p:nvSpPr>
          <p:cNvPr name="TextBox 3" id="3"/>
          <p:cNvSpPr txBox="true"/>
          <p:nvPr/>
        </p:nvSpPr>
        <p:spPr>
          <a:xfrm rot="0">
            <a:off x="2217090" y="1397889"/>
            <a:ext cx="9880521" cy="3626482"/>
          </a:xfrm>
          <a:prstGeom prst="rect">
            <a:avLst/>
          </a:prstGeom>
        </p:spPr>
        <p:txBody>
          <a:bodyPr anchor="t" rtlCol="false" tIns="0" lIns="0" bIns="0" rIns="0">
            <a:spAutoFit/>
          </a:bodyPr>
          <a:lstStyle/>
          <a:p>
            <a:pPr algn="ctr">
              <a:lnSpc>
                <a:spcPts val="9075"/>
              </a:lnSpc>
            </a:pPr>
            <a:r>
              <a:rPr lang="en-US" sz="11941" spc="346">
                <a:solidFill>
                  <a:srgbClr val="233A67"/>
                </a:solidFill>
                <a:latin typeface="Handy Casual"/>
                <a:ea typeface="Handy Casual"/>
                <a:cs typeface="Handy Casual"/>
                <a:sym typeface="Handy Casual"/>
              </a:rPr>
              <a:t>Langkah- Langkah S</a:t>
            </a:r>
            <a:r>
              <a:rPr lang="en-US" sz="11941" spc="346">
                <a:solidFill>
                  <a:srgbClr val="233A67"/>
                </a:solidFill>
                <a:latin typeface="Handy Casual"/>
                <a:ea typeface="Handy Casual"/>
                <a:cs typeface="Handy Casual"/>
                <a:sym typeface="Handy Casual"/>
              </a:rPr>
              <a:t>ebelum Membuang Obat</a:t>
            </a:r>
          </a:p>
        </p:txBody>
      </p:sp>
      <p:grpSp>
        <p:nvGrpSpPr>
          <p:cNvPr name="Group 4" id="4"/>
          <p:cNvGrpSpPr/>
          <p:nvPr/>
        </p:nvGrpSpPr>
        <p:grpSpPr>
          <a:xfrm rot="0">
            <a:off x="2455497" y="5184923"/>
            <a:ext cx="8969329" cy="4284861"/>
            <a:chOff x="0" y="0"/>
            <a:chExt cx="2362293" cy="1128523"/>
          </a:xfrm>
        </p:grpSpPr>
        <p:sp>
          <p:nvSpPr>
            <p:cNvPr name="Freeform 5" id="5"/>
            <p:cNvSpPr/>
            <p:nvPr/>
          </p:nvSpPr>
          <p:spPr>
            <a:xfrm flipH="false" flipV="false" rot="0">
              <a:off x="0" y="0"/>
              <a:ext cx="2362293" cy="1128523"/>
            </a:xfrm>
            <a:custGeom>
              <a:avLst/>
              <a:gdLst/>
              <a:ahLst/>
              <a:cxnLst/>
              <a:rect r="r" b="b" t="t" l="l"/>
              <a:pathLst>
                <a:path h="1128523" w="2362293">
                  <a:moveTo>
                    <a:pt x="0" y="0"/>
                  </a:moveTo>
                  <a:lnTo>
                    <a:pt x="2362293" y="0"/>
                  </a:lnTo>
                  <a:lnTo>
                    <a:pt x="2362293" y="1128523"/>
                  </a:lnTo>
                  <a:lnTo>
                    <a:pt x="0" y="1128523"/>
                  </a:lnTo>
                  <a:close/>
                </a:path>
              </a:pathLst>
            </a:custGeom>
            <a:solidFill>
              <a:srgbClr val="FFFFFF"/>
            </a:solidFill>
          </p:spPr>
        </p:sp>
        <p:sp>
          <p:nvSpPr>
            <p:cNvPr name="TextBox 6" id="6"/>
            <p:cNvSpPr txBox="true"/>
            <p:nvPr/>
          </p:nvSpPr>
          <p:spPr>
            <a:xfrm>
              <a:off x="0" y="-47625"/>
              <a:ext cx="2362293" cy="1176148"/>
            </a:xfrm>
            <a:prstGeom prst="rect">
              <a:avLst/>
            </a:prstGeom>
          </p:spPr>
          <p:txBody>
            <a:bodyPr anchor="ctr" rtlCol="false" tIns="50800" lIns="50800" bIns="50800" rIns="50800"/>
            <a:lstStyle/>
            <a:p>
              <a:pPr algn="ctr">
                <a:lnSpc>
                  <a:spcPts val="2659"/>
                </a:lnSpc>
              </a:pPr>
            </a:p>
          </p:txBody>
        </p:sp>
      </p:grpSp>
      <p:sp>
        <p:nvSpPr>
          <p:cNvPr name="TextBox 7" id="7"/>
          <p:cNvSpPr txBox="true"/>
          <p:nvPr/>
        </p:nvSpPr>
        <p:spPr>
          <a:xfrm rot="0">
            <a:off x="2995254" y="5647113"/>
            <a:ext cx="8290687" cy="3341431"/>
          </a:xfrm>
          <a:prstGeom prst="rect">
            <a:avLst/>
          </a:prstGeom>
        </p:spPr>
        <p:txBody>
          <a:bodyPr anchor="t" rtlCol="false" tIns="0" lIns="0" bIns="0" rIns="0">
            <a:spAutoFit/>
          </a:bodyPr>
          <a:lstStyle/>
          <a:p>
            <a:pPr algn="l" marL="602094" indent="-301047" lvl="1">
              <a:lnSpc>
                <a:spcPts val="3346"/>
              </a:lnSpc>
              <a:buFont typeface="Arial"/>
              <a:buChar char="•"/>
            </a:pPr>
            <a:r>
              <a:rPr lang="en-US" sz="2788">
                <a:solidFill>
                  <a:srgbClr val="233A67"/>
                </a:solidFill>
                <a:latin typeface="IreneFlorentina"/>
                <a:ea typeface="IreneFlorentina"/>
                <a:cs typeface="IreneFlorentina"/>
                <a:sym typeface="IreneFlorentina"/>
              </a:rPr>
              <a:t>Hapus identitas pada kemasan (lab</a:t>
            </a:r>
            <a:r>
              <a:rPr lang="en-US" sz="2788">
                <a:solidFill>
                  <a:srgbClr val="233A67"/>
                </a:solidFill>
                <a:latin typeface="IreneFlorentina"/>
                <a:ea typeface="IreneFlorentina"/>
                <a:cs typeface="IreneFlorentina"/>
                <a:sym typeface="IreneFlorentina"/>
              </a:rPr>
              <a:t>el, etiket, dan nama pasien).</a:t>
            </a:r>
          </a:p>
          <a:p>
            <a:pPr algn="l" marL="602094" indent="-301047" lvl="1">
              <a:lnSpc>
                <a:spcPts val="3346"/>
              </a:lnSpc>
              <a:buFont typeface="Arial"/>
              <a:buChar char="•"/>
            </a:pPr>
            <a:r>
              <a:rPr lang="en-US" sz="2788">
                <a:solidFill>
                  <a:srgbClr val="233A67"/>
                </a:solidFill>
                <a:latin typeface="IreneFlorentina"/>
                <a:ea typeface="IreneFlorentina"/>
                <a:cs typeface="IreneFlorentina"/>
                <a:sym typeface="IreneFlorentina"/>
              </a:rPr>
              <a:t>Rusak kemasan agar tidak dapat digunakan kembali.</a:t>
            </a:r>
          </a:p>
          <a:p>
            <a:pPr algn="l" marL="602094" indent="-301047" lvl="1">
              <a:lnSpc>
                <a:spcPts val="3346"/>
              </a:lnSpc>
              <a:buFont typeface="Arial"/>
              <a:buChar char="•"/>
            </a:pPr>
            <a:r>
              <a:rPr lang="en-US" sz="2788">
                <a:solidFill>
                  <a:srgbClr val="233A67"/>
                </a:solidFill>
                <a:latin typeface="IreneFlorentina"/>
                <a:ea typeface="IreneFlorentina"/>
                <a:cs typeface="IreneFlorentina"/>
                <a:sym typeface="IreneFlorentina"/>
              </a:rPr>
              <a:t>Pisahkan obat berdasarkan bentuk sediaannya (tablet/kapsul, sirup/cairan, atau salep/krim/gel).</a:t>
            </a:r>
          </a:p>
          <a:p>
            <a:pPr algn="l">
              <a:lnSpc>
                <a:spcPts val="3346"/>
              </a:lnSpc>
            </a:pPr>
          </a:p>
        </p:txBody>
      </p:sp>
      <p:sp>
        <p:nvSpPr>
          <p:cNvPr name="Freeform 8" id="8"/>
          <p:cNvSpPr/>
          <p:nvPr/>
        </p:nvSpPr>
        <p:spPr>
          <a:xfrm flipH="false" flipV="false" rot="0">
            <a:off x="15999825" y="2091342"/>
            <a:ext cx="1551728" cy="1390736"/>
          </a:xfrm>
          <a:custGeom>
            <a:avLst/>
            <a:gdLst/>
            <a:ahLst/>
            <a:cxnLst/>
            <a:rect r="r" b="b" t="t" l="l"/>
            <a:pathLst>
              <a:path h="1390736" w="1551728">
                <a:moveTo>
                  <a:pt x="0" y="0"/>
                </a:moveTo>
                <a:lnTo>
                  <a:pt x="1551728" y="0"/>
                </a:lnTo>
                <a:lnTo>
                  <a:pt x="1551728" y="1390736"/>
                </a:lnTo>
                <a:lnTo>
                  <a:pt x="0" y="1390736"/>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9" id="9"/>
          <p:cNvSpPr/>
          <p:nvPr/>
        </p:nvSpPr>
        <p:spPr>
          <a:xfrm flipH="false" flipV="false" rot="0">
            <a:off x="1028700" y="1475356"/>
            <a:ext cx="1079515" cy="1231972"/>
          </a:xfrm>
          <a:custGeom>
            <a:avLst/>
            <a:gdLst/>
            <a:ahLst/>
            <a:cxnLst/>
            <a:rect r="r" b="b" t="t" l="l"/>
            <a:pathLst>
              <a:path h="1231972" w="1079515">
                <a:moveTo>
                  <a:pt x="0" y="0"/>
                </a:moveTo>
                <a:lnTo>
                  <a:pt x="1079515" y="0"/>
                </a:lnTo>
                <a:lnTo>
                  <a:pt x="1079515" y="1231972"/>
                </a:lnTo>
                <a:lnTo>
                  <a:pt x="0" y="1231972"/>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10" id="10"/>
          <p:cNvSpPr/>
          <p:nvPr/>
        </p:nvSpPr>
        <p:spPr>
          <a:xfrm flipH="false" flipV="false" rot="0">
            <a:off x="12097611" y="3847951"/>
            <a:ext cx="3902214" cy="5410349"/>
          </a:xfrm>
          <a:custGeom>
            <a:avLst/>
            <a:gdLst/>
            <a:ahLst/>
            <a:cxnLst/>
            <a:rect r="r" b="b" t="t" l="l"/>
            <a:pathLst>
              <a:path h="5410349" w="3902214">
                <a:moveTo>
                  <a:pt x="0" y="0"/>
                </a:moveTo>
                <a:lnTo>
                  <a:pt x="3902214" y="0"/>
                </a:lnTo>
                <a:lnTo>
                  <a:pt x="3902214" y="5410349"/>
                </a:lnTo>
                <a:lnTo>
                  <a:pt x="0" y="5410349"/>
                </a:lnTo>
                <a:lnTo>
                  <a:pt x="0" y="0"/>
                </a:lnTo>
                <a:close/>
              </a:path>
            </a:pathLst>
          </a:custGeom>
          <a:blipFill>
            <a:blip r:embed="rId8"/>
            <a:stretch>
              <a:fillRect l="0" t="0" r="0" b="0"/>
            </a:stretch>
          </a:blipFill>
        </p:spPr>
      </p:sp>
    </p:spTree>
  </p:cSld>
  <p:clrMapOvr>
    <a:masterClrMapping/>
  </p:clrMapOvr>
</p:sld>
</file>

<file path=ppt/slides/slide8.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273845" y="-4274345"/>
            <a:ext cx="18835690" cy="18835690"/>
          </a:xfrm>
          <a:custGeom>
            <a:avLst/>
            <a:gdLst/>
            <a:ahLst/>
            <a:cxnLst/>
            <a:rect r="r" b="b" t="t" l="l"/>
            <a:pathLst>
              <a:path h="18835690" w="18835690">
                <a:moveTo>
                  <a:pt x="0" y="0"/>
                </a:moveTo>
                <a:lnTo>
                  <a:pt x="18835690" y="0"/>
                </a:lnTo>
                <a:lnTo>
                  <a:pt x="18835690" y="18835690"/>
                </a:lnTo>
                <a:lnTo>
                  <a:pt x="0" y="18835690"/>
                </a:lnTo>
                <a:lnTo>
                  <a:pt x="0" y="0"/>
                </a:lnTo>
                <a:close/>
              </a:path>
            </a:pathLst>
          </a:custGeom>
          <a:blipFill>
            <a:blip r:embed="rId2">
              <a:alphaModFix amt="32999"/>
              <a:extLst>
                <a:ext uri="{96DAC541-7B7A-43D3-8B79-37D633B846F1}">
                  <asvg:svgBlip xmlns:asvg="http://schemas.microsoft.com/office/drawing/2016/SVG/main" r:embed="rId3"/>
                </a:ext>
              </a:extLst>
            </a:blip>
            <a:stretch>
              <a:fillRect l="0" t="0" r="0" b="0"/>
            </a:stretch>
          </a:blipFill>
          <a:ln cap="sq">
            <a:noFill/>
            <a:prstDash val="solid"/>
            <a:miter/>
          </a:ln>
        </p:spPr>
      </p:sp>
      <p:sp>
        <p:nvSpPr>
          <p:cNvPr name="TextBox 3" id="3"/>
          <p:cNvSpPr txBox="true"/>
          <p:nvPr/>
        </p:nvSpPr>
        <p:spPr>
          <a:xfrm rot="0">
            <a:off x="1172013" y="1552575"/>
            <a:ext cx="13310307" cy="3873150"/>
          </a:xfrm>
          <a:prstGeom prst="rect">
            <a:avLst/>
          </a:prstGeom>
        </p:spPr>
        <p:txBody>
          <a:bodyPr anchor="t" rtlCol="false" tIns="0" lIns="0" bIns="0" rIns="0">
            <a:spAutoFit/>
          </a:bodyPr>
          <a:lstStyle/>
          <a:p>
            <a:pPr algn="l">
              <a:lnSpc>
                <a:spcPts val="9701"/>
              </a:lnSpc>
            </a:pPr>
            <a:r>
              <a:rPr lang="en-US" sz="12764" spc="370">
                <a:solidFill>
                  <a:srgbClr val="233A67"/>
                </a:solidFill>
                <a:latin typeface="Handy Casual"/>
                <a:ea typeface="Handy Casual"/>
                <a:cs typeface="Handy Casual"/>
                <a:sym typeface="Handy Casual"/>
              </a:rPr>
              <a:t>Cara M</a:t>
            </a:r>
            <a:r>
              <a:rPr lang="en-US" sz="12764" spc="370">
                <a:solidFill>
                  <a:srgbClr val="233A67"/>
                </a:solidFill>
                <a:latin typeface="Handy Casual"/>
                <a:ea typeface="Handy Casual"/>
                <a:cs typeface="Handy Casual"/>
                <a:sym typeface="Handy Casual"/>
              </a:rPr>
              <a:t>embuang Obat Tablet/Kapsul</a:t>
            </a:r>
          </a:p>
          <a:p>
            <a:pPr algn="l">
              <a:lnSpc>
                <a:spcPts val="9701"/>
              </a:lnSpc>
            </a:pPr>
          </a:p>
        </p:txBody>
      </p:sp>
      <p:grpSp>
        <p:nvGrpSpPr>
          <p:cNvPr name="Group 4" id="4"/>
          <p:cNvGrpSpPr/>
          <p:nvPr/>
        </p:nvGrpSpPr>
        <p:grpSpPr>
          <a:xfrm rot="0">
            <a:off x="7278142" y="5143500"/>
            <a:ext cx="9518948" cy="4404727"/>
            <a:chOff x="0" y="0"/>
            <a:chExt cx="2507048" cy="1160093"/>
          </a:xfrm>
        </p:grpSpPr>
        <p:sp>
          <p:nvSpPr>
            <p:cNvPr name="Freeform 5" id="5"/>
            <p:cNvSpPr/>
            <p:nvPr/>
          </p:nvSpPr>
          <p:spPr>
            <a:xfrm flipH="false" flipV="false" rot="0">
              <a:off x="0" y="0"/>
              <a:ext cx="2507048" cy="1160093"/>
            </a:xfrm>
            <a:custGeom>
              <a:avLst/>
              <a:gdLst/>
              <a:ahLst/>
              <a:cxnLst/>
              <a:rect r="r" b="b" t="t" l="l"/>
              <a:pathLst>
                <a:path h="1160093" w="2507048">
                  <a:moveTo>
                    <a:pt x="0" y="0"/>
                  </a:moveTo>
                  <a:lnTo>
                    <a:pt x="2507048" y="0"/>
                  </a:lnTo>
                  <a:lnTo>
                    <a:pt x="2507048" y="1160093"/>
                  </a:lnTo>
                  <a:lnTo>
                    <a:pt x="0" y="1160093"/>
                  </a:lnTo>
                  <a:close/>
                </a:path>
              </a:pathLst>
            </a:custGeom>
            <a:solidFill>
              <a:srgbClr val="FFFFFF"/>
            </a:solidFill>
          </p:spPr>
        </p:sp>
        <p:sp>
          <p:nvSpPr>
            <p:cNvPr name="TextBox 6" id="6"/>
            <p:cNvSpPr txBox="true"/>
            <p:nvPr/>
          </p:nvSpPr>
          <p:spPr>
            <a:xfrm>
              <a:off x="0" y="-47625"/>
              <a:ext cx="2507048" cy="1207718"/>
            </a:xfrm>
            <a:prstGeom prst="rect">
              <a:avLst/>
            </a:prstGeom>
          </p:spPr>
          <p:txBody>
            <a:bodyPr anchor="ctr" rtlCol="false" tIns="50800" lIns="50800" bIns="50800" rIns="50800"/>
            <a:lstStyle/>
            <a:p>
              <a:pPr algn="ctr">
                <a:lnSpc>
                  <a:spcPts val="2659"/>
                </a:lnSpc>
              </a:pPr>
            </a:p>
          </p:txBody>
        </p:sp>
      </p:grpSp>
      <p:sp>
        <p:nvSpPr>
          <p:cNvPr name="TextBox 7" id="7"/>
          <p:cNvSpPr txBox="true"/>
          <p:nvPr/>
        </p:nvSpPr>
        <p:spPr>
          <a:xfrm rot="0">
            <a:off x="7278142" y="5528111"/>
            <a:ext cx="9172293" cy="3985121"/>
          </a:xfrm>
          <a:prstGeom prst="rect">
            <a:avLst/>
          </a:prstGeom>
        </p:spPr>
        <p:txBody>
          <a:bodyPr anchor="t" rtlCol="false" tIns="0" lIns="0" bIns="0" rIns="0">
            <a:spAutoFit/>
          </a:bodyPr>
          <a:lstStyle/>
          <a:p>
            <a:pPr algn="l" marL="637350" indent="-318675" lvl="1">
              <a:lnSpc>
                <a:spcPts val="3542"/>
              </a:lnSpc>
              <a:buFont typeface="Arial"/>
              <a:buChar char="•"/>
            </a:pPr>
            <a:r>
              <a:rPr lang="en-US" sz="2952">
                <a:solidFill>
                  <a:srgbClr val="233A67"/>
                </a:solidFill>
                <a:latin typeface="IreneFlorentina"/>
                <a:ea typeface="IreneFlorentina"/>
                <a:cs typeface="IreneFlorentina"/>
                <a:sym typeface="IreneFlorentina"/>
              </a:rPr>
              <a:t>Keluarkan obat </a:t>
            </a:r>
            <a:r>
              <a:rPr lang="en-US" sz="2952">
                <a:solidFill>
                  <a:srgbClr val="233A67"/>
                </a:solidFill>
                <a:latin typeface="IreneFlorentina"/>
                <a:ea typeface="IreneFlorentina"/>
                <a:cs typeface="IreneFlorentina"/>
                <a:sym typeface="IreneFlorentina"/>
              </a:rPr>
              <a:t>dari kemasannya.</a:t>
            </a:r>
          </a:p>
          <a:p>
            <a:pPr algn="l" marL="637350" indent="-318675" lvl="1">
              <a:lnSpc>
                <a:spcPts val="3542"/>
              </a:lnSpc>
              <a:buFont typeface="Arial"/>
              <a:buChar char="•"/>
            </a:pPr>
            <a:r>
              <a:rPr lang="en-US" sz="2952">
                <a:solidFill>
                  <a:srgbClr val="233A67"/>
                </a:solidFill>
                <a:latin typeface="IreneFlorentina"/>
                <a:ea typeface="IreneFlorentina"/>
                <a:cs typeface="IreneFlorentina"/>
                <a:sym typeface="IreneFlorentina"/>
              </a:rPr>
              <a:t>Hancurkan tablet atau buka kapsul dan keluarkan isinya.</a:t>
            </a:r>
          </a:p>
          <a:p>
            <a:pPr algn="l" marL="637350" indent="-318675" lvl="1">
              <a:lnSpc>
                <a:spcPts val="3542"/>
              </a:lnSpc>
              <a:buFont typeface="Arial"/>
              <a:buChar char="•"/>
            </a:pPr>
            <a:r>
              <a:rPr lang="en-US" sz="2952">
                <a:solidFill>
                  <a:srgbClr val="233A67"/>
                </a:solidFill>
                <a:latin typeface="IreneFlorentina"/>
                <a:ea typeface="IreneFlorentina"/>
                <a:cs typeface="IreneFlorentina"/>
                <a:sym typeface="IreneFlorentina"/>
              </a:rPr>
              <a:t>Campurkan dengan tanah, ampas kopi, atau kotoran kucing.</a:t>
            </a:r>
          </a:p>
          <a:p>
            <a:pPr algn="l" marL="637350" indent="-318675" lvl="1">
              <a:lnSpc>
                <a:spcPts val="3542"/>
              </a:lnSpc>
              <a:buFont typeface="Arial"/>
              <a:buChar char="•"/>
            </a:pPr>
            <a:r>
              <a:rPr lang="en-US" sz="2952">
                <a:solidFill>
                  <a:srgbClr val="233A67"/>
                </a:solidFill>
                <a:latin typeface="IreneFlorentina"/>
                <a:ea typeface="IreneFlorentina"/>
                <a:cs typeface="IreneFlorentina"/>
                <a:sym typeface="IreneFlorentina"/>
              </a:rPr>
              <a:t>Masukkan ke dalam kantong plastik, ikat rapat, lalu buang ke tempat sampah rumah tangga.</a:t>
            </a:r>
          </a:p>
          <a:p>
            <a:pPr algn="l">
              <a:lnSpc>
                <a:spcPts val="3542"/>
              </a:lnSpc>
            </a:pPr>
          </a:p>
        </p:txBody>
      </p:sp>
      <p:sp>
        <p:nvSpPr>
          <p:cNvPr name="Freeform 8" id="8"/>
          <p:cNvSpPr/>
          <p:nvPr/>
        </p:nvSpPr>
        <p:spPr>
          <a:xfrm flipH="false" flipV="false" rot="0">
            <a:off x="16021227" y="3533252"/>
            <a:ext cx="1551728" cy="1390736"/>
          </a:xfrm>
          <a:custGeom>
            <a:avLst/>
            <a:gdLst/>
            <a:ahLst/>
            <a:cxnLst/>
            <a:rect r="r" b="b" t="t" l="l"/>
            <a:pathLst>
              <a:path h="1390736" w="1551728">
                <a:moveTo>
                  <a:pt x="0" y="0"/>
                </a:moveTo>
                <a:lnTo>
                  <a:pt x="1551728" y="0"/>
                </a:lnTo>
                <a:lnTo>
                  <a:pt x="1551728" y="1390736"/>
                </a:lnTo>
                <a:lnTo>
                  <a:pt x="0" y="1390736"/>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9" id="9"/>
          <p:cNvSpPr/>
          <p:nvPr/>
        </p:nvSpPr>
        <p:spPr>
          <a:xfrm flipH="false" flipV="false" rot="0">
            <a:off x="488942" y="6011956"/>
            <a:ext cx="1079515" cy="1231972"/>
          </a:xfrm>
          <a:custGeom>
            <a:avLst/>
            <a:gdLst/>
            <a:ahLst/>
            <a:cxnLst/>
            <a:rect r="r" b="b" t="t" l="l"/>
            <a:pathLst>
              <a:path h="1231972" w="1079515">
                <a:moveTo>
                  <a:pt x="0" y="0"/>
                </a:moveTo>
                <a:lnTo>
                  <a:pt x="1079516" y="0"/>
                </a:lnTo>
                <a:lnTo>
                  <a:pt x="1079516" y="1231972"/>
                </a:lnTo>
                <a:lnTo>
                  <a:pt x="0" y="1231972"/>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10" id="10"/>
          <p:cNvSpPr/>
          <p:nvPr/>
        </p:nvSpPr>
        <p:spPr>
          <a:xfrm flipH="false" flipV="false" rot="707085">
            <a:off x="1576224" y="4700291"/>
            <a:ext cx="2661474" cy="4232961"/>
          </a:xfrm>
          <a:custGeom>
            <a:avLst/>
            <a:gdLst/>
            <a:ahLst/>
            <a:cxnLst/>
            <a:rect r="r" b="b" t="t" l="l"/>
            <a:pathLst>
              <a:path h="4232961" w="2661474">
                <a:moveTo>
                  <a:pt x="0" y="0"/>
                </a:moveTo>
                <a:lnTo>
                  <a:pt x="2661474" y="0"/>
                </a:lnTo>
                <a:lnTo>
                  <a:pt x="2661474" y="4232961"/>
                </a:lnTo>
                <a:lnTo>
                  <a:pt x="0" y="4232961"/>
                </a:lnTo>
                <a:lnTo>
                  <a:pt x="0" y="0"/>
                </a:lnTo>
                <a:close/>
              </a:path>
            </a:pathLst>
          </a:custGeom>
          <a:blipFill>
            <a:blip r:embed="rId8"/>
            <a:stretch>
              <a:fillRect l="0" t="0" r="0" b="0"/>
            </a:stretch>
          </a:blipFill>
        </p:spPr>
      </p:sp>
      <p:sp>
        <p:nvSpPr>
          <p:cNvPr name="Freeform 11" id="11"/>
          <p:cNvSpPr/>
          <p:nvPr/>
        </p:nvSpPr>
        <p:spPr>
          <a:xfrm flipH="false" flipV="false" rot="-1308323">
            <a:off x="5004470" y="5790809"/>
            <a:ext cx="1798235" cy="2906238"/>
          </a:xfrm>
          <a:custGeom>
            <a:avLst/>
            <a:gdLst/>
            <a:ahLst/>
            <a:cxnLst/>
            <a:rect r="r" b="b" t="t" l="l"/>
            <a:pathLst>
              <a:path h="2906238" w="1798235">
                <a:moveTo>
                  <a:pt x="0" y="0"/>
                </a:moveTo>
                <a:lnTo>
                  <a:pt x="1798235" y="0"/>
                </a:lnTo>
                <a:lnTo>
                  <a:pt x="1798235" y="2906238"/>
                </a:lnTo>
                <a:lnTo>
                  <a:pt x="0" y="2906238"/>
                </a:lnTo>
                <a:lnTo>
                  <a:pt x="0" y="0"/>
                </a:lnTo>
                <a:close/>
              </a:path>
            </a:pathLst>
          </a:custGeom>
          <a:blipFill>
            <a:blip r:embed="rId9"/>
            <a:stretch>
              <a:fillRect l="0" t="0" r="0" b="0"/>
            </a:stretch>
          </a:blipFill>
        </p:spPr>
      </p:sp>
    </p:spTree>
  </p:cSld>
  <p:clrMapOvr>
    <a:masterClrMapping/>
  </p:clrMapOvr>
</p:sld>
</file>

<file path=ppt/slides/slide9.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273845" y="-4274345"/>
            <a:ext cx="18835690" cy="18835690"/>
          </a:xfrm>
          <a:custGeom>
            <a:avLst/>
            <a:gdLst/>
            <a:ahLst/>
            <a:cxnLst/>
            <a:rect r="r" b="b" t="t" l="l"/>
            <a:pathLst>
              <a:path h="18835690" w="18835690">
                <a:moveTo>
                  <a:pt x="0" y="0"/>
                </a:moveTo>
                <a:lnTo>
                  <a:pt x="18835690" y="0"/>
                </a:lnTo>
                <a:lnTo>
                  <a:pt x="18835690" y="18835690"/>
                </a:lnTo>
                <a:lnTo>
                  <a:pt x="0" y="18835690"/>
                </a:lnTo>
                <a:lnTo>
                  <a:pt x="0" y="0"/>
                </a:lnTo>
                <a:close/>
              </a:path>
            </a:pathLst>
          </a:custGeom>
          <a:blipFill>
            <a:blip r:embed="rId2">
              <a:alphaModFix amt="32999"/>
              <a:extLst>
                <a:ext uri="{96DAC541-7B7A-43D3-8B79-37D633B846F1}">
                  <asvg:svgBlip xmlns:asvg="http://schemas.microsoft.com/office/drawing/2016/SVG/main" r:embed="rId3"/>
                </a:ext>
              </a:extLst>
            </a:blip>
            <a:stretch>
              <a:fillRect l="0" t="0" r="0" b="0"/>
            </a:stretch>
          </a:blipFill>
          <a:ln cap="sq">
            <a:noFill/>
            <a:prstDash val="solid"/>
            <a:miter/>
          </a:ln>
        </p:spPr>
      </p:sp>
      <p:sp>
        <p:nvSpPr>
          <p:cNvPr name="TextBox 3" id="3"/>
          <p:cNvSpPr txBox="true"/>
          <p:nvPr/>
        </p:nvSpPr>
        <p:spPr>
          <a:xfrm rot="0">
            <a:off x="1011433" y="1160695"/>
            <a:ext cx="12677571" cy="4227038"/>
          </a:xfrm>
          <a:prstGeom prst="rect">
            <a:avLst/>
          </a:prstGeom>
        </p:spPr>
        <p:txBody>
          <a:bodyPr anchor="t" rtlCol="false" tIns="0" lIns="0" bIns="0" rIns="0">
            <a:spAutoFit/>
          </a:bodyPr>
          <a:lstStyle/>
          <a:p>
            <a:pPr algn="l">
              <a:lnSpc>
                <a:spcPts val="8062"/>
              </a:lnSpc>
            </a:pPr>
            <a:r>
              <a:rPr lang="en-US" sz="10608" spc="307">
                <a:solidFill>
                  <a:srgbClr val="233A67"/>
                </a:solidFill>
                <a:latin typeface="Handy Casual"/>
                <a:ea typeface="Handy Casual"/>
                <a:cs typeface="Handy Casual"/>
                <a:sym typeface="Handy Casual"/>
              </a:rPr>
              <a:t>Cara Membuang Obat S</a:t>
            </a:r>
            <a:r>
              <a:rPr lang="en-US" sz="10608" spc="307">
                <a:solidFill>
                  <a:srgbClr val="233A67"/>
                </a:solidFill>
                <a:latin typeface="Handy Casual"/>
                <a:ea typeface="Handy Casual"/>
                <a:cs typeface="Handy Casual"/>
                <a:sym typeface="Handy Casual"/>
              </a:rPr>
              <a:t>irup/Cairan</a:t>
            </a:r>
          </a:p>
          <a:p>
            <a:pPr algn="l">
              <a:lnSpc>
                <a:spcPts val="8062"/>
              </a:lnSpc>
            </a:pPr>
          </a:p>
          <a:p>
            <a:pPr algn="l">
              <a:lnSpc>
                <a:spcPts val="8062"/>
              </a:lnSpc>
            </a:pPr>
          </a:p>
        </p:txBody>
      </p:sp>
      <p:grpSp>
        <p:nvGrpSpPr>
          <p:cNvPr name="Group 4" id="4"/>
          <p:cNvGrpSpPr/>
          <p:nvPr/>
        </p:nvGrpSpPr>
        <p:grpSpPr>
          <a:xfrm rot="0">
            <a:off x="4691744" y="3285229"/>
            <a:ext cx="8997260" cy="2860416"/>
            <a:chOff x="0" y="0"/>
            <a:chExt cx="2369649" cy="753361"/>
          </a:xfrm>
        </p:grpSpPr>
        <p:sp>
          <p:nvSpPr>
            <p:cNvPr name="Freeform 5" id="5"/>
            <p:cNvSpPr/>
            <p:nvPr/>
          </p:nvSpPr>
          <p:spPr>
            <a:xfrm flipH="false" flipV="false" rot="0">
              <a:off x="0" y="0"/>
              <a:ext cx="2369649" cy="753361"/>
            </a:xfrm>
            <a:custGeom>
              <a:avLst/>
              <a:gdLst/>
              <a:ahLst/>
              <a:cxnLst/>
              <a:rect r="r" b="b" t="t" l="l"/>
              <a:pathLst>
                <a:path h="753361" w="2369649">
                  <a:moveTo>
                    <a:pt x="0" y="0"/>
                  </a:moveTo>
                  <a:lnTo>
                    <a:pt x="2369649" y="0"/>
                  </a:lnTo>
                  <a:lnTo>
                    <a:pt x="2369649" y="753361"/>
                  </a:lnTo>
                  <a:lnTo>
                    <a:pt x="0" y="753361"/>
                  </a:lnTo>
                  <a:close/>
                </a:path>
              </a:pathLst>
            </a:custGeom>
            <a:solidFill>
              <a:srgbClr val="FFFFFF"/>
            </a:solidFill>
          </p:spPr>
        </p:sp>
        <p:sp>
          <p:nvSpPr>
            <p:cNvPr name="TextBox 6" id="6"/>
            <p:cNvSpPr txBox="true"/>
            <p:nvPr/>
          </p:nvSpPr>
          <p:spPr>
            <a:xfrm>
              <a:off x="0" y="-47625"/>
              <a:ext cx="2369649" cy="800986"/>
            </a:xfrm>
            <a:prstGeom prst="rect">
              <a:avLst/>
            </a:prstGeom>
          </p:spPr>
          <p:txBody>
            <a:bodyPr anchor="ctr" rtlCol="false" tIns="50800" lIns="50800" bIns="50800" rIns="50800"/>
            <a:lstStyle/>
            <a:p>
              <a:pPr algn="ctr">
                <a:lnSpc>
                  <a:spcPts val="2659"/>
                </a:lnSpc>
              </a:pPr>
            </a:p>
          </p:txBody>
        </p:sp>
      </p:grpSp>
      <p:grpSp>
        <p:nvGrpSpPr>
          <p:cNvPr name="Group 7" id="7"/>
          <p:cNvGrpSpPr/>
          <p:nvPr/>
        </p:nvGrpSpPr>
        <p:grpSpPr>
          <a:xfrm rot="0">
            <a:off x="8032356" y="6627942"/>
            <a:ext cx="8997260" cy="2860416"/>
            <a:chOff x="0" y="0"/>
            <a:chExt cx="2369649" cy="753361"/>
          </a:xfrm>
        </p:grpSpPr>
        <p:sp>
          <p:nvSpPr>
            <p:cNvPr name="Freeform 8" id="8"/>
            <p:cNvSpPr/>
            <p:nvPr/>
          </p:nvSpPr>
          <p:spPr>
            <a:xfrm flipH="false" flipV="false" rot="0">
              <a:off x="0" y="0"/>
              <a:ext cx="2369649" cy="753361"/>
            </a:xfrm>
            <a:custGeom>
              <a:avLst/>
              <a:gdLst/>
              <a:ahLst/>
              <a:cxnLst/>
              <a:rect r="r" b="b" t="t" l="l"/>
              <a:pathLst>
                <a:path h="753361" w="2369649">
                  <a:moveTo>
                    <a:pt x="0" y="0"/>
                  </a:moveTo>
                  <a:lnTo>
                    <a:pt x="2369649" y="0"/>
                  </a:lnTo>
                  <a:lnTo>
                    <a:pt x="2369649" y="753361"/>
                  </a:lnTo>
                  <a:lnTo>
                    <a:pt x="0" y="753361"/>
                  </a:lnTo>
                  <a:close/>
                </a:path>
              </a:pathLst>
            </a:custGeom>
            <a:solidFill>
              <a:srgbClr val="FFFFFF"/>
            </a:solidFill>
          </p:spPr>
        </p:sp>
        <p:sp>
          <p:nvSpPr>
            <p:cNvPr name="TextBox 9" id="9"/>
            <p:cNvSpPr txBox="true"/>
            <p:nvPr/>
          </p:nvSpPr>
          <p:spPr>
            <a:xfrm>
              <a:off x="0" y="-47625"/>
              <a:ext cx="2369649" cy="800986"/>
            </a:xfrm>
            <a:prstGeom prst="rect">
              <a:avLst/>
            </a:prstGeom>
          </p:spPr>
          <p:txBody>
            <a:bodyPr anchor="ctr" rtlCol="false" tIns="50800" lIns="50800" bIns="50800" rIns="50800"/>
            <a:lstStyle/>
            <a:p>
              <a:pPr algn="ctr">
                <a:lnSpc>
                  <a:spcPts val="2659"/>
                </a:lnSpc>
              </a:pPr>
            </a:p>
          </p:txBody>
        </p:sp>
      </p:grpSp>
      <p:sp>
        <p:nvSpPr>
          <p:cNvPr name="Freeform 10" id="10"/>
          <p:cNvSpPr/>
          <p:nvPr/>
        </p:nvSpPr>
        <p:spPr>
          <a:xfrm flipH="false" flipV="false" rot="0">
            <a:off x="16021227" y="3533252"/>
            <a:ext cx="1551728" cy="1390736"/>
          </a:xfrm>
          <a:custGeom>
            <a:avLst/>
            <a:gdLst/>
            <a:ahLst/>
            <a:cxnLst/>
            <a:rect r="r" b="b" t="t" l="l"/>
            <a:pathLst>
              <a:path h="1390736" w="1551728">
                <a:moveTo>
                  <a:pt x="0" y="0"/>
                </a:moveTo>
                <a:lnTo>
                  <a:pt x="1551728" y="0"/>
                </a:lnTo>
                <a:lnTo>
                  <a:pt x="1551728" y="1390736"/>
                </a:lnTo>
                <a:lnTo>
                  <a:pt x="0" y="1390736"/>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11" id="11"/>
          <p:cNvSpPr/>
          <p:nvPr/>
        </p:nvSpPr>
        <p:spPr>
          <a:xfrm flipH="false" flipV="false" rot="0">
            <a:off x="488942" y="6011956"/>
            <a:ext cx="1079515" cy="1231972"/>
          </a:xfrm>
          <a:custGeom>
            <a:avLst/>
            <a:gdLst/>
            <a:ahLst/>
            <a:cxnLst/>
            <a:rect r="r" b="b" t="t" l="l"/>
            <a:pathLst>
              <a:path h="1231972" w="1079515">
                <a:moveTo>
                  <a:pt x="0" y="0"/>
                </a:moveTo>
                <a:lnTo>
                  <a:pt x="1079516" y="0"/>
                </a:lnTo>
                <a:lnTo>
                  <a:pt x="1079516" y="1231972"/>
                </a:lnTo>
                <a:lnTo>
                  <a:pt x="0" y="1231972"/>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12" id="12"/>
          <p:cNvSpPr/>
          <p:nvPr/>
        </p:nvSpPr>
        <p:spPr>
          <a:xfrm flipH="false" flipV="false" rot="0">
            <a:off x="1944092" y="5178781"/>
            <a:ext cx="3164670" cy="3531013"/>
          </a:xfrm>
          <a:custGeom>
            <a:avLst/>
            <a:gdLst/>
            <a:ahLst/>
            <a:cxnLst/>
            <a:rect r="r" b="b" t="t" l="l"/>
            <a:pathLst>
              <a:path h="3531013" w="3164670">
                <a:moveTo>
                  <a:pt x="0" y="0"/>
                </a:moveTo>
                <a:lnTo>
                  <a:pt x="3164670" y="0"/>
                </a:lnTo>
                <a:lnTo>
                  <a:pt x="3164670" y="3531012"/>
                </a:lnTo>
                <a:lnTo>
                  <a:pt x="0" y="3531012"/>
                </a:lnTo>
                <a:lnTo>
                  <a:pt x="0" y="0"/>
                </a:lnTo>
                <a:close/>
              </a:path>
            </a:pathLst>
          </a:custGeom>
          <a:blipFill>
            <a:blip r:embed="rId8"/>
            <a:stretch>
              <a:fillRect l="0" t="0" r="0" b="0"/>
            </a:stretch>
          </a:blipFill>
        </p:spPr>
      </p:sp>
      <p:sp>
        <p:nvSpPr>
          <p:cNvPr name="Freeform 13" id="13"/>
          <p:cNvSpPr/>
          <p:nvPr/>
        </p:nvSpPr>
        <p:spPr>
          <a:xfrm flipH="false" flipV="false" rot="0">
            <a:off x="13689004" y="1071926"/>
            <a:ext cx="3674082" cy="4426605"/>
          </a:xfrm>
          <a:custGeom>
            <a:avLst/>
            <a:gdLst/>
            <a:ahLst/>
            <a:cxnLst/>
            <a:rect r="r" b="b" t="t" l="l"/>
            <a:pathLst>
              <a:path h="4426605" w="3674082">
                <a:moveTo>
                  <a:pt x="0" y="0"/>
                </a:moveTo>
                <a:lnTo>
                  <a:pt x="3674083" y="0"/>
                </a:lnTo>
                <a:lnTo>
                  <a:pt x="3674083" y="4426606"/>
                </a:lnTo>
                <a:lnTo>
                  <a:pt x="0" y="4426606"/>
                </a:lnTo>
                <a:lnTo>
                  <a:pt x="0" y="0"/>
                </a:lnTo>
                <a:close/>
              </a:path>
            </a:pathLst>
          </a:custGeom>
          <a:blipFill>
            <a:blip r:embed="rId9"/>
            <a:stretch>
              <a:fillRect l="0" t="0" r="0" b="0"/>
            </a:stretch>
          </a:blipFill>
        </p:spPr>
      </p:sp>
      <p:sp>
        <p:nvSpPr>
          <p:cNvPr name="TextBox 14" id="14"/>
          <p:cNvSpPr txBox="true"/>
          <p:nvPr/>
        </p:nvSpPr>
        <p:spPr>
          <a:xfrm rot="0">
            <a:off x="8495748" y="6925237"/>
            <a:ext cx="8553874" cy="2563121"/>
          </a:xfrm>
          <a:prstGeom prst="rect">
            <a:avLst/>
          </a:prstGeom>
        </p:spPr>
        <p:txBody>
          <a:bodyPr anchor="t" rtlCol="false" tIns="0" lIns="0" bIns="0" rIns="0">
            <a:spAutoFit/>
          </a:bodyPr>
          <a:lstStyle/>
          <a:p>
            <a:pPr algn="l">
              <a:lnSpc>
                <a:spcPts val="2928"/>
              </a:lnSpc>
            </a:pPr>
            <a:r>
              <a:rPr lang="en-US" sz="2440">
                <a:solidFill>
                  <a:srgbClr val="233A67"/>
                </a:solidFill>
                <a:latin typeface="IreneFlorentina"/>
                <a:ea typeface="IreneFlorentina"/>
                <a:cs typeface="IreneFlorentina"/>
                <a:sym typeface="IreneFlorentina"/>
              </a:rPr>
              <a:t>Sirup antibiotik</a:t>
            </a:r>
          </a:p>
          <a:p>
            <a:pPr algn="l" marL="526909" indent="-263455" lvl="1">
              <a:lnSpc>
                <a:spcPts val="2928"/>
              </a:lnSpc>
              <a:buFont typeface="Arial"/>
              <a:buChar char="•"/>
            </a:pPr>
            <a:r>
              <a:rPr lang="en-US" sz="2440">
                <a:solidFill>
                  <a:srgbClr val="233A67"/>
                </a:solidFill>
                <a:latin typeface="IreneFlorentina"/>
                <a:ea typeface="IreneFlorentina"/>
                <a:cs typeface="IreneFlorentina"/>
                <a:sym typeface="IreneFlorentina"/>
              </a:rPr>
              <a:t>Jangan dibuang ke saluran p</a:t>
            </a:r>
            <a:r>
              <a:rPr lang="en-US" sz="2440">
                <a:solidFill>
                  <a:srgbClr val="233A67"/>
                </a:solidFill>
                <a:latin typeface="IreneFlorentina"/>
                <a:ea typeface="IreneFlorentina"/>
                <a:cs typeface="IreneFlorentina"/>
                <a:sym typeface="IreneFlorentina"/>
              </a:rPr>
              <a:t>embuangan.</a:t>
            </a:r>
          </a:p>
          <a:p>
            <a:pPr algn="l" marL="526909" indent="-263455" lvl="1">
              <a:lnSpc>
                <a:spcPts val="2928"/>
              </a:lnSpc>
              <a:buFont typeface="Arial"/>
              <a:buChar char="•"/>
            </a:pPr>
            <a:r>
              <a:rPr lang="en-US" sz="2440">
                <a:solidFill>
                  <a:srgbClr val="233A67"/>
                </a:solidFill>
                <a:latin typeface="IreneFlorentina"/>
                <a:ea typeface="IreneFlorentina"/>
                <a:cs typeface="IreneFlorentina"/>
                <a:sym typeface="IreneFlorentina"/>
              </a:rPr>
              <a:t>Campurkan dengan tanah atau pasir di dalam botol.</a:t>
            </a:r>
          </a:p>
          <a:p>
            <a:pPr algn="l" marL="526909" indent="-263455" lvl="1">
              <a:lnSpc>
                <a:spcPts val="2928"/>
              </a:lnSpc>
              <a:buFont typeface="Arial"/>
              <a:buChar char="•"/>
            </a:pPr>
            <a:r>
              <a:rPr lang="en-US" sz="2440">
                <a:solidFill>
                  <a:srgbClr val="233A67"/>
                </a:solidFill>
                <a:latin typeface="IreneFlorentina"/>
                <a:ea typeface="IreneFlorentina"/>
                <a:cs typeface="IreneFlorentina"/>
                <a:sym typeface="IreneFlorentina"/>
              </a:rPr>
              <a:t>Tutup rapat, lalu buang ke tempat sampah rumah tangga</a:t>
            </a:r>
          </a:p>
          <a:p>
            <a:pPr algn="l">
              <a:lnSpc>
                <a:spcPts val="2928"/>
              </a:lnSpc>
            </a:pPr>
          </a:p>
        </p:txBody>
      </p:sp>
      <p:sp>
        <p:nvSpPr>
          <p:cNvPr name="TextBox 15" id="15"/>
          <p:cNvSpPr txBox="true"/>
          <p:nvPr/>
        </p:nvSpPr>
        <p:spPr>
          <a:xfrm rot="0">
            <a:off x="5108762" y="3530372"/>
            <a:ext cx="9073033" cy="2341556"/>
          </a:xfrm>
          <a:prstGeom prst="rect">
            <a:avLst/>
          </a:prstGeom>
        </p:spPr>
        <p:txBody>
          <a:bodyPr anchor="t" rtlCol="false" tIns="0" lIns="0" bIns="0" rIns="0">
            <a:spAutoFit/>
          </a:bodyPr>
          <a:lstStyle/>
          <a:p>
            <a:pPr algn="l">
              <a:lnSpc>
                <a:spcPts val="3106"/>
              </a:lnSpc>
            </a:pPr>
            <a:r>
              <a:rPr lang="en-US" sz="2588">
                <a:solidFill>
                  <a:srgbClr val="233A67"/>
                </a:solidFill>
                <a:latin typeface="IreneFlorentina"/>
                <a:ea typeface="IreneFlorentina"/>
                <a:cs typeface="IreneFlorentina"/>
                <a:sym typeface="IreneFlorentina"/>
              </a:rPr>
              <a:t>Sirup non-antibiotik</a:t>
            </a:r>
          </a:p>
          <a:p>
            <a:pPr algn="l" marL="558889" indent="-279444" lvl="1">
              <a:lnSpc>
                <a:spcPts val="3106"/>
              </a:lnSpc>
              <a:buFont typeface="Arial"/>
              <a:buChar char="•"/>
            </a:pPr>
            <a:r>
              <a:rPr lang="en-US" sz="2588">
                <a:solidFill>
                  <a:srgbClr val="233A67"/>
                </a:solidFill>
                <a:latin typeface="IreneFlorentina"/>
                <a:ea typeface="IreneFlorentina"/>
                <a:cs typeface="IreneFlorentina"/>
                <a:sym typeface="IreneFlorentina"/>
              </a:rPr>
              <a:t>Encerkan d</a:t>
            </a:r>
            <a:r>
              <a:rPr lang="en-US" sz="2588">
                <a:solidFill>
                  <a:srgbClr val="233A67"/>
                </a:solidFill>
                <a:latin typeface="IreneFlorentina"/>
                <a:ea typeface="IreneFlorentina"/>
                <a:cs typeface="IreneFlorentina"/>
                <a:sym typeface="IreneFlorentina"/>
              </a:rPr>
              <a:t>engan air.</a:t>
            </a:r>
          </a:p>
          <a:p>
            <a:pPr algn="l" marL="558889" indent="-279444" lvl="1">
              <a:lnSpc>
                <a:spcPts val="3106"/>
              </a:lnSpc>
              <a:buFont typeface="Arial"/>
              <a:buChar char="•"/>
            </a:pPr>
            <a:r>
              <a:rPr lang="en-US" sz="2588">
                <a:solidFill>
                  <a:srgbClr val="233A67"/>
                </a:solidFill>
                <a:latin typeface="IreneFlorentina"/>
                <a:ea typeface="IreneFlorentina"/>
                <a:cs typeface="IreneFlorentina"/>
                <a:sym typeface="IreneFlorentina"/>
              </a:rPr>
              <a:t>Buang ke saluran pembuangan atau wastafel.</a:t>
            </a:r>
          </a:p>
          <a:p>
            <a:pPr algn="l">
              <a:lnSpc>
                <a:spcPts val="3106"/>
              </a:lnSpc>
            </a:pPr>
          </a:p>
          <a:p>
            <a:pPr algn="l">
              <a:lnSpc>
                <a:spcPts val="3106"/>
              </a:lnSpc>
            </a:pPr>
          </a:p>
        </p:txBody>
      </p:sp>
    </p:spTree>
  </p:cSld>
  <p:clrMapOvr>
    <a:masterClrMapping/>
  </p:clrMapOvr>
</p:sld>
</file>

<file path=ppt/slides/slide10.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273845" y="-4274345"/>
            <a:ext cx="18835690" cy="18835690"/>
          </a:xfrm>
          <a:custGeom>
            <a:avLst/>
            <a:gdLst/>
            <a:ahLst/>
            <a:cxnLst/>
            <a:rect r="r" b="b" t="t" l="l"/>
            <a:pathLst>
              <a:path h="18835690" w="18835690">
                <a:moveTo>
                  <a:pt x="0" y="0"/>
                </a:moveTo>
                <a:lnTo>
                  <a:pt x="18835690" y="0"/>
                </a:lnTo>
                <a:lnTo>
                  <a:pt x="18835690" y="18835690"/>
                </a:lnTo>
                <a:lnTo>
                  <a:pt x="0" y="18835690"/>
                </a:lnTo>
                <a:lnTo>
                  <a:pt x="0" y="0"/>
                </a:lnTo>
                <a:close/>
              </a:path>
            </a:pathLst>
          </a:custGeom>
          <a:blipFill>
            <a:blip r:embed="rId2">
              <a:alphaModFix amt="32999"/>
              <a:extLst>
                <a:ext uri="{96DAC541-7B7A-43D3-8B79-37D633B846F1}">
                  <asvg:svgBlip xmlns:asvg="http://schemas.microsoft.com/office/drawing/2016/SVG/main" r:embed="rId3"/>
                </a:ext>
              </a:extLst>
            </a:blip>
            <a:stretch>
              <a:fillRect l="0" t="0" r="0" b="0"/>
            </a:stretch>
          </a:blipFill>
          <a:ln cap="sq">
            <a:noFill/>
            <a:prstDash val="solid"/>
            <a:miter/>
          </a:ln>
        </p:spPr>
      </p:sp>
      <p:sp>
        <p:nvSpPr>
          <p:cNvPr name="Freeform 3" id="3"/>
          <p:cNvSpPr/>
          <p:nvPr/>
        </p:nvSpPr>
        <p:spPr>
          <a:xfrm flipH="false" flipV="false" rot="0">
            <a:off x="2381239" y="869936"/>
            <a:ext cx="1551728" cy="1390736"/>
          </a:xfrm>
          <a:custGeom>
            <a:avLst/>
            <a:gdLst/>
            <a:ahLst/>
            <a:cxnLst/>
            <a:rect r="r" b="b" t="t" l="l"/>
            <a:pathLst>
              <a:path h="1390736" w="1551728">
                <a:moveTo>
                  <a:pt x="0" y="0"/>
                </a:moveTo>
                <a:lnTo>
                  <a:pt x="1551728" y="0"/>
                </a:lnTo>
                <a:lnTo>
                  <a:pt x="1551728" y="1390736"/>
                </a:lnTo>
                <a:lnTo>
                  <a:pt x="0" y="1390736"/>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4" id="4"/>
          <p:cNvSpPr/>
          <p:nvPr/>
        </p:nvSpPr>
        <p:spPr>
          <a:xfrm flipH="false" flipV="false" rot="0">
            <a:off x="15653457" y="8642314"/>
            <a:ext cx="1079515" cy="1231972"/>
          </a:xfrm>
          <a:custGeom>
            <a:avLst/>
            <a:gdLst/>
            <a:ahLst/>
            <a:cxnLst/>
            <a:rect r="r" b="b" t="t" l="l"/>
            <a:pathLst>
              <a:path h="1231972" w="1079515">
                <a:moveTo>
                  <a:pt x="0" y="0"/>
                </a:moveTo>
                <a:lnTo>
                  <a:pt x="1079515" y="0"/>
                </a:lnTo>
                <a:lnTo>
                  <a:pt x="1079515" y="1231972"/>
                </a:lnTo>
                <a:lnTo>
                  <a:pt x="0" y="1231972"/>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5" id="5"/>
          <p:cNvSpPr/>
          <p:nvPr/>
        </p:nvSpPr>
        <p:spPr>
          <a:xfrm flipH="true" flipV="false" rot="0">
            <a:off x="-314752" y="2765279"/>
            <a:ext cx="6943710" cy="4756441"/>
          </a:xfrm>
          <a:custGeom>
            <a:avLst/>
            <a:gdLst/>
            <a:ahLst/>
            <a:cxnLst/>
            <a:rect r="r" b="b" t="t" l="l"/>
            <a:pathLst>
              <a:path h="4756441" w="6943710">
                <a:moveTo>
                  <a:pt x="6943710" y="0"/>
                </a:moveTo>
                <a:lnTo>
                  <a:pt x="0" y="0"/>
                </a:lnTo>
                <a:lnTo>
                  <a:pt x="0" y="4756442"/>
                </a:lnTo>
                <a:lnTo>
                  <a:pt x="6943710" y="4756442"/>
                </a:lnTo>
                <a:lnTo>
                  <a:pt x="6943710" y="0"/>
                </a:lnTo>
                <a:close/>
              </a:path>
            </a:pathLst>
          </a:custGeom>
          <a:blipFill>
            <a:blip r:embed="rId8"/>
            <a:stretch>
              <a:fillRect l="0" t="0" r="0" b="0"/>
            </a:stretch>
          </a:blipFill>
        </p:spPr>
      </p:sp>
      <p:sp>
        <p:nvSpPr>
          <p:cNvPr name="Freeform 6" id="6"/>
          <p:cNvSpPr/>
          <p:nvPr/>
        </p:nvSpPr>
        <p:spPr>
          <a:xfrm flipH="false" flipV="false" rot="0">
            <a:off x="410035" y="5143500"/>
            <a:ext cx="3942409" cy="2976519"/>
          </a:xfrm>
          <a:custGeom>
            <a:avLst/>
            <a:gdLst/>
            <a:ahLst/>
            <a:cxnLst/>
            <a:rect r="r" b="b" t="t" l="l"/>
            <a:pathLst>
              <a:path h="2976519" w="3942409">
                <a:moveTo>
                  <a:pt x="0" y="0"/>
                </a:moveTo>
                <a:lnTo>
                  <a:pt x="3942409" y="0"/>
                </a:lnTo>
                <a:lnTo>
                  <a:pt x="3942409" y="2976519"/>
                </a:lnTo>
                <a:lnTo>
                  <a:pt x="0" y="2976519"/>
                </a:lnTo>
                <a:lnTo>
                  <a:pt x="0" y="0"/>
                </a:lnTo>
                <a:close/>
              </a:path>
            </a:pathLst>
          </a:custGeom>
          <a:blipFill>
            <a:blip r:embed="rId9"/>
            <a:stretch>
              <a:fillRect l="0" t="0" r="0" b="0"/>
            </a:stretch>
          </a:blipFill>
        </p:spPr>
      </p:sp>
      <p:sp>
        <p:nvSpPr>
          <p:cNvPr name="TextBox 7" id="7"/>
          <p:cNvSpPr txBox="true"/>
          <p:nvPr/>
        </p:nvSpPr>
        <p:spPr>
          <a:xfrm rot="0">
            <a:off x="5332053" y="869721"/>
            <a:ext cx="9690977" cy="3229577"/>
          </a:xfrm>
          <a:prstGeom prst="rect">
            <a:avLst/>
          </a:prstGeom>
        </p:spPr>
        <p:txBody>
          <a:bodyPr anchor="t" rtlCol="false" tIns="0" lIns="0" bIns="0" rIns="0">
            <a:spAutoFit/>
          </a:bodyPr>
          <a:lstStyle/>
          <a:p>
            <a:pPr algn="ctr">
              <a:lnSpc>
                <a:spcPts val="8096"/>
              </a:lnSpc>
            </a:pPr>
            <a:r>
              <a:rPr lang="en-US" sz="10653" spc="308">
                <a:solidFill>
                  <a:srgbClr val="233A67"/>
                </a:solidFill>
                <a:latin typeface="Handy Casual"/>
                <a:ea typeface="Handy Casual"/>
                <a:cs typeface="Handy Casual"/>
                <a:sym typeface="Handy Casual"/>
              </a:rPr>
              <a:t>C</a:t>
            </a:r>
            <a:r>
              <a:rPr lang="en-US" sz="10653" spc="308">
                <a:solidFill>
                  <a:srgbClr val="233A67"/>
                </a:solidFill>
                <a:latin typeface="Handy Casual"/>
                <a:ea typeface="Handy Casual"/>
                <a:cs typeface="Handy Casual"/>
                <a:sym typeface="Handy Casual"/>
              </a:rPr>
              <a:t>ara Membuang Obat Semisolid (Salep, Krim, Gel)</a:t>
            </a:r>
          </a:p>
        </p:txBody>
      </p:sp>
      <p:sp>
        <p:nvSpPr>
          <p:cNvPr name="TextBox 8" id="8"/>
          <p:cNvSpPr txBox="true"/>
          <p:nvPr/>
        </p:nvSpPr>
        <p:spPr>
          <a:xfrm rot="0">
            <a:off x="4379530" y="4295056"/>
            <a:ext cx="12879770" cy="4963244"/>
          </a:xfrm>
          <a:prstGeom prst="rect">
            <a:avLst/>
          </a:prstGeom>
        </p:spPr>
        <p:txBody>
          <a:bodyPr anchor="t" rtlCol="false" tIns="0" lIns="0" bIns="0" rIns="0">
            <a:spAutoFit/>
          </a:bodyPr>
          <a:lstStyle/>
          <a:p>
            <a:pPr algn="l" marL="793380" indent="-396690" lvl="1">
              <a:lnSpc>
                <a:spcPts val="4409"/>
              </a:lnSpc>
              <a:buFont typeface="Arial"/>
              <a:buChar char="•"/>
            </a:pPr>
            <a:r>
              <a:rPr lang="en-US" sz="3674">
                <a:solidFill>
                  <a:srgbClr val="233A67"/>
                </a:solidFill>
                <a:latin typeface="IreneFlorentina"/>
                <a:ea typeface="IreneFlorentina"/>
                <a:cs typeface="IreneFlorentina"/>
                <a:sym typeface="IreneFlorentina"/>
              </a:rPr>
              <a:t>Keluarkan seluruh isi dari w</a:t>
            </a:r>
            <a:r>
              <a:rPr lang="en-US" sz="3674">
                <a:solidFill>
                  <a:srgbClr val="233A67"/>
                </a:solidFill>
                <a:latin typeface="IreneFlorentina"/>
                <a:ea typeface="IreneFlorentina"/>
                <a:cs typeface="IreneFlorentina"/>
                <a:sym typeface="IreneFlorentina"/>
              </a:rPr>
              <a:t>adah.</a:t>
            </a:r>
          </a:p>
          <a:p>
            <a:pPr algn="l" marL="793380" indent="-396690" lvl="1">
              <a:lnSpc>
                <a:spcPts val="4409"/>
              </a:lnSpc>
              <a:buFont typeface="Arial"/>
              <a:buChar char="•"/>
            </a:pPr>
            <a:r>
              <a:rPr lang="en-US" sz="3674">
                <a:solidFill>
                  <a:srgbClr val="233A67"/>
                </a:solidFill>
                <a:latin typeface="IreneFlorentina"/>
                <a:ea typeface="IreneFlorentina"/>
                <a:cs typeface="IreneFlorentina"/>
                <a:sym typeface="IreneFlorentina"/>
              </a:rPr>
              <a:t>Campurkan dengan tanah, ampas kopi, atau sampah organik.</a:t>
            </a:r>
          </a:p>
          <a:p>
            <a:pPr algn="l" marL="793380" indent="-396690" lvl="1">
              <a:lnSpc>
                <a:spcPts val="4409"/>
              </a:lnSpc>
              <a:buFont typeface="Arial"/>
              <a:buChar char="•"/>
            </a:pPr>
            <a:r>
              <a:rPr lang="en-US" sz="3674">
                <a:solidFill>
                  <a:srgbClr val="233A67"/>
                </a:solidFill>
                <a:latin typeface="IreneFlorentina"/>
                <a:ea typeface="IreneFlorentina"/>
                <a:cs typeface="IreneFlorentina"/>
                <a:sym typeface="IreneFlorentina"/>
              </a:rPr>
              <a:t>Masukkan ke dalam kantong plastik dan ikat rapat.</a:t>
            </a:r>
          </a:p>
          <a:p>
            <a:pPr algn="l" marL="793380" indent="-396690" lvl="1">
              <a:lnSpc>
                <a:spcPts val="4409"/>
              </a:lnSpc>
              <a:buFont typeface="Arial"/>
              <a:buChar char="•"/>
            </a:pPr>
            <a:r>
              <a:rPr lang="en-US" sz="3674">
                <a:solidFill>
                  <a:srgbClr val="233A67"/>
                </a:solidFill>
                <a:latin typeface="IreneFlorentina"/>
                <a:ea typeface="IreneFlorentina"/>
                <a:cs typeface="IreneFlorentina"/>
                <a:sym typeface="IreneFlorentina"/>
              </a:rPr>
              <a:t>G</a:t>
            </a:r>
            <a:r>
              <a:rPr lang="en-US" sz="3674">
                <a:solidFill>
                  <a:srgbClr val="233A67"/>
                </a:solidFill>
                <a:latin typeface="IreneFlorentina"/>
                <a:ea typeface="IreneFlorentina"/>
                <a:cs typeface="IreneFlorentina"/>
                <a:sym typeface="IreneFlorentina"/>
              </a:rPr>
              <a:t>unting atau rusak tube sebelum dibuang secara terpisah.</a:t>
            </a:r>
          </a:p>
          <a:p>
            <a:pPr algn="l">
              <a:lnSpc>
                <a:spcPts val="4409"/>
              </a:lnSpc>
            </a:pPr>
          </a:p>
          <a:p>
            <a:pPr algn="l">
              <a:lnSpc>
                <a:spcPts val="4409"/>
              </a:lnSpc>
            </a:pPr>
          </a:p>
        </p:txBody>
      </p:sp>
    </p:spTree>
  </p:cSld>
  <p:clrMapOvr>
    <a:masterClrMapping/>
  </p:clrMapOvr>
</p:sld>
</file>

<file path=ppt/slides/slide1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273845" y="-4274345"/>
            <a:ext cx="18835690" cy="18835690"/>
          </a:xfrm>
          <a:custGeom>
            <a:avLst/>
            <a:gdLst/>
            <a:ahLst/>
            <a:cxnLst/>
            <a:rect r="r" b="b" t="t" l="l"/>
            <a:pathLst>
              <a:path h="18835690" w="18835690">
                <a:moveTo>
                  <a:pt x="0" y="0"/>
                </a:moveTo>
                <a:lnTo>
                  <a:pt x="18835690" y="0"/>
                </a:lnTo>
                <a:lnTo>
                  <a:pt x="18835690" y="18835690"/>
                </a:lnTo>
                <a:lnTo>
                  <a:pt x="0" y="18835690"/>
                </a:lnTo>
                <a:lnTo>
                  <a:pt x="0" y="0"/>
                </a:lnTo>
                <a:close/>
              </a:path>
            </a:pathLst>
          </a:custGeom>
          <a:blipFill>
            <a:blip r:embed="rId2">
              <a:alphaModFix amt="32999"/>
              <a:extLst>
                <a:ext uri="{96DAC541-7B7A-43D3-8B79-37D633B846F1}">
                  <asvg:svgBlip xmlns:asvg="http://schemas.microsoft.com/office/drawing/2016/SVG/main" r:embed="rId3"/>
                </a:ext>
              </a:extLst>
            </a:blip>
            <a:stretch>
              <a:fillRect l="0" t="0" r="0" b="0"/>
            </a:stretch>
          </a:blipFill>
          <a:ln cap="sq">
            <a:noFill/>
            <a:prstDash val="solid"/>
            <a:miter/>
          </a:ln>
        </p:spPr>
      </p:sp>
      <p:sp>
        <p:nvSpPr>
          <p:cNvPr name="TextBox 3" id="3"/>
          <p:cNvSpPr txBox="true"/>
          <p:nvPr/>
        </p:nvSpPr>
        <p:spPr>
          <a:xfrm rot="0">
            <a:off x="2738060" y="4902239"/>
            <a:ext cx="13018913" cy="1755734"/>
          </a:xfrm>
          <a:prstGeom prst="rect">
            <a:avLst/>
          </a:prstGeom>
        </p:spPr>
        <p:txBody>
          <a:bodyPr anchor="t" rtlCol="false" tIns="0" lIns="0" bIns="0" rIns="0">
            <a:spAutoFit/>
          </a:bodyPr>
          <a:lstStyle/>
          <a:p>
            <a:pPr algn="ctr">
              <a:lnSpc>
                <a:spcPts val="12040"/>
              </a:lnSpc>
            </a:pPr>
            <a:r>
              <a:rPr lang="en-US" sz="15842" spc="459">
                <a:solidFill>
                  <a:srgbClr val="233A67"/>
                </a:solidFill>
                <a:latin typeface="Handy Casual"/>
                <a:ea typeface="Handy Casual"/>
                <a:cs typeface="Handy Casual"/>
                <a:sym typeface="Handy Casual"/>
              </a:rPr>
              <a:t>Terimakasih </a:t>
            </a:r>
          </a:p>
        </p:txBody>
      </p:sp>
      <p:sp>
        <p:nvSpPr>
          <p:cNvPr name="Freeform 4" id="4"/>
          <p:cNvSpPr/>
          <p:nvPr/>
        </p:nvSpPr>
        <p:spPr>
          <a:xfrm flipH="false" flipV="false" rot="0">
            <a:off x="13893177" y="3160925"/>
            <a:ext cx="3727594" cy="5512154"/>
          </a:xfrm>
          <a:custGeom>
            <a:avLst/>
            <a:gdLst/>
            <a:ahLst/>
            <a:cxnLst/>
            <a:rect r="r" b="b" t="t" l="l"/>
            <a:pathLst>
              <a:path h="5512154" w="3727594">
                <a:moveTo>
                  <a:pt x="0" y="0"/>
                </a:moveTo>
                <a:lnTo>
                  <a:pt x="3727594" y="0"/>
                </a:lnTo>
                <a:lnTo>
                  <a:pt x="3727594" y="5512154"/>
                </a:lnTo>
                <a:lnTo>
                  <a:pt x="0" y="5512154"/>
                </a:lnTo>
                <a:lnTo>
                  <a:pt x="0" y="0"/>
                </a:lnTo>
                <a:close/>
              </a:path>
            </a:pathLst>
          </a:custGeom>
          <a:blipFill>
            <a:blip r:embed="rId4"/>
            <a:stretch>
              <a:fillRect l="0" t="0" r="0" b="0"/>
            </a:stretch>
          </a:blipFill>
        </p:spPr>
      </p:sp>
      <p:sp>
        <p:nvSpPr>
          <p:cNvPr name="Freeform 5" id="5"/>
          <p:cNvSpPr/>
          <p:nvPr/>
        </p:nvSpPr>
        <p:spPr>
          <a:xfrm flipH="false" flipV="false" rot="-1308323">
            <a:off x="376858" y="3277834"/>
            <a:ext cx="3265970" cy="5278336"/>
          </a:xfrm>
          <a:custGeom>
            <a:avLst/>
            <a:gdLst/>
            <a:ahLst/>
            <a:cxnLst/>
            <a:rect r="r" b="b" t="t" l="l"/>
            <a:pathLst>
              <a:path h="5278336" w="3265970">
                <a:moveTo>
                  <a:pt x="0" y="0"/>
                </a:moveTo>
                <a:lnTo>
                  <a:pt x="3265970" y="0"/>
                </a:lnTo>
                <a:lnTo>
                  <a:pt x="3265970" y="5278336"/>
                </a:lnTo>
                <a:lnTo>
                  <a:pt x="0" y="5278336"/>
                </a:lnTo>
                <a:lnTo>
                  <a:pt x="0" y="0"/>
                </a:lnTo>
                <a:close/>
              </a:path>
            </a:pathLst>
          </a:custGeom>
          <a:blipFill>
            <a:blip r:embed="rId5"/>
            <a:stretch>
              <a:fillRect l="0" t="0" r="0" b="0"/>
            </a:stretch>
          </a:blipFill>
        </p:spPr>
      </p:sp>
      <p:sp>
        <p:nvSpPr>
          <p:cNvPr name="Freeform 6" id="6"/>
          <p:cNvSpPr/>
          <p:nvPr/>
        </p:nvSpPr>
        <p:spPr>
          <a:xfrm flipH="false" flipV="false" rot="0">
            <a:off x="2381239" y="869936"/>
            <a:ext cx="1551728" cy="1390736"/>
          </a:xfrm>
          <a:custGeom>
            <a:avLst/>
            <a:gdLst/>
            <a:ahLst/>
            <a:cxnLst/>
            <a:rect r="r" b="b" t="t" l="l"/>
            <a:pathLst>
              <a:path h="1390736" w="1551728">
                <a:moveTo>
                  <a:pt x="0" y="0"/>
                </a:moveTo>
                <a:lnTo>
                  <a:pt x="1551728" y="0"/>
                </a:lnTo>
                <a:lnTo>
                  <a:pt x="1551728" y="1390736"/>
                </a:lnTo>
                <a:lnTo>
                  <a:pt x="0" y="1390736"/>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7" id="7"/>
          <p:cNvSpPr/>
          <p:nvPr/>
        </p:nvSpPr>
        <p:spPr>
          <a:xfrm flipH="false" flipV="false" rot="0">
            <a:off x="15653457" y="8642314"/>
            <a:ext cx="1079515" cy="1231972"/>
          </a:xfrm>
          <a:custGeom>
            <a:avLst/>
            <a:gdLst/>
            <a:ahLst/>
            <a:cxnLst/>
            <a:rect r="r" b="b" t="t" l="l"/>
            <a:pathLst>
              <a:path h="1231972" w="1079515">
                <a:moveTo>
                  <a:pt x="0" y="0"/>
                </a:moveTo>
                <a:lnTo>
                  <a:pt x="1079515" y="0"/>
                </a:lnTo>
                <a:lnTo>
                  <a:pt x="1079515" y="1231972"/>
                </a:lnTo>
                <a:lnTo>
                  <a:pt x="0" y="1231972"/>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DAHQf0DJyJ4</dc:identifier>
  <dcterms:modified xsi:type="dcterms:W3CDTF">2011-08-01T06:04:30Z</dcterms:modified>
  <cp:revision>1</cp:revision>
  <dc:title>masi</dc:title>
</cp:coreProperties>
</file>